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5"/>
  </p:notesMasterIdLst>
  <p:handoutMasterIdLst>
    <p:handoutMasterId r:id="rId26"/>
  </p:handoutMasterIdLst>
  <p:sldIdLst>
    <p:sldId id="256" r:id="rId5"/>
    <p:sldId id="259" r:id="rId6"/>
    <p:sldId id="260" r:id="rId7"/>
    <p:sldId id="261" r:id="rId8"/>
    <p:sldId id="274" r:id="rId9"/>
    <p:sldId id="269" r:id="rId10"/>
    <p:sldId id="273" r:id="rId11"/>
    <p:sldId id="272" r:id="rId12"/>
    <p:sldId id="275" r:id="rId13"/>
    <p:sldId id="270" r:id="rId14"/>
    <p:sldId id="276" r:id="rId15"/>
    <p:sldId id="277" r:id="rId16"/>
    <p:sldId id="278" r:id="rId17"/>
    <p:sldId id="279" r:id="rId18"/>
    <p:sldId id="283" r:id="rId19"/>
    <p:sldId id="281" r:id="rId20"/>
    <p:sldId id="282" r:id="rId21"/>
    <p:sldId id="271" r:id="rId22"/>
    <p:sldId id="284" r:id="rId23"/>
    <p:sldId id="285" r:id="rId24"/>
  </p:sldIdLst>
  <p:sldSz cx="9144000" cy="6858000" type="screen4x3"/>
  <p:notesSz cx="9928225" cy="6797675"/>
  <p:custDataLst>
    <p:tags r:id="rId2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165" autoAdjust="0"/>
  </p:normalViewPr>
  <p:slideViewPr>
    <p:cSldViewPr>
      <p:cViewPr varScale="1">
        <p:scale>
          <a:sx n="63" d="100"/>
          <a:sy n="63" d="100"/>
        </p:scale>
        <p:origin x="1782"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12/01/2018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68121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744597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910306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900891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1252181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136683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651665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586588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2304735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845606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463031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7080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261999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718346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078652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983967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287243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620341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867930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slide" Target="../slides/slide18.xml"/><Relationship Id="rId4" Type="http://schemas.openxmlformats.org/officeDocument/2006/relationships/slide" Target="../slides/slide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742094"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883098" y="620688"/>
            <a:ext cx="12241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1.1</a:t>
            </a:r>
            <a:r>
              <a:rPr lang="en-GB" sz="1100" b="1" baseline="0" dirty="0" smtClean="0">
                <a:latin typeface="Arial" panose="020B0604020202020204" pitchFamily="34" charset="0"/>
                <a:cs typeface="Arial" panose="020B0604020202020204" pitchFamily="34" charset="0"/>
              </a:rPr>
              <a:t> – Data Types</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30149"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162748" y="620688"/>
            <a:ext cx="187220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1" dirty="0" smtClean="0">
                <a:latin typeface="Arial" panose="020B0604020202020204" pitchFamily="34" charset="0"/>
                <a:cs typeface="Arial" panose="020B0604020202020204" pitchFamily="34" charset="0"/>
              </a:rPr>
              <a:t>2.1 – Data Analysis Stages</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4090470" y="620688"/>
            <a:ext cx="265826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2.2 – Information Defining Importance</a:t>
            </a:r>
            <a:endParaRPr lang="en-GB" sz="1100" b="1" dirty="0">
              <a:latin typeface="Arial" panose="020B0604020202020204" pitchFamily="34" charset="0"/>
              <a:cs typeface="Arial" panose="020B0604020202020204" pitchFamily="34" charset="0"/>
            </a:endParaRPr>
          </a:p>
        </p:txBody>
      </p:sp>
      <p:sp>
        <p:nvSpPr>
          <p:cNvPr id="14" name="Round Same Side Corner Rectangle 13">
            <a:hlinkClick r:id="rId6" action="ppaction://hlinksldjump"/>
          </p:cNvPr>
          <p:cNvSpPr/>
          <p:nvPr userDrawn="1"/>
        </p:nvSpPr>
        <p:spPr>
          <a:xfrm>
            <a:off x="6804248"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70266" y="983578"/>
            <a:ext cx="896622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9.gif"/><Relationship Id="rId5" Type="http://schemas.openxmlformats.org/officeDocument/2006/relationships/image" Target="../media/image18.pn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gif"/></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jp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jp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7.1 - Understand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Purpose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Stages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Data Analysis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Design</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7 </a:t>
            </a:r>
            <a:r>
              <a:rPr lang="en-GB" sz="3200" b="1" dirty="0"/>
              <a:t>– </a:t>
            </a:r>
            <a:r>
              <a:rPr lang="en-GB" sz="3200" b="1" dirty="0" smtClean="0"/>
              <a:t>Data Analysis and Design </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519942337"/>
              </p:ext>
            </p:extLst>
          </p:nvPr>
        </p:nvGraphicFramePr>
        <p:xfrm>
          <a:off x="7326372" y="1052736"/>
          <a:ext cx="1638116" cy="557212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360040">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Big Data?</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my current digital footprint?</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Is Cloud Storage of data more secure than hard storage?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I ever need to interpret a database in my lifetime?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All these technical terms, does it have to be so complicated?</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the GUI of a database help the user that much</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a database when a spreadsheet is so good?</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80312"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7074852"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smtClean="0"/>
              <a:t>When it comes to data, companies go through a process that is right for them, and this is different for each industry. For example a school takes data from parents when a student first starts the school and that data will change over the years, whereas a search engine will take data from the users on screen interactions, without being sure it is the same user. For this task you will need to understand and interpret the 7 stages of data analysis. </a:t>
            </a:r>
          </a:p>
          <a:p>
            <a:pPr marL="342900" indent="-342900">
              <a:buClr>
                <a:srgbClr val="C00000"/>
              </a:buClr>
              <a:buSzPct val="100000"/>
              <a:buFont typeface="+mj-lt"/>
              <a:buAutoNum type="arabicPeriod"/>
            </a:pPr>
            <a:r>
              <a:rPr lang="en-US" dirty="0" smtClean="0"/>
              <a:t>Investigate </a:t>
            </a:r>
            <a:r>
              <a:rPr lang="en-US" dirty="0"/>
              <a:t>information requirements (e.g. market share, particulates in the air, testing of new drugs) </a:t>
            </a:r>
          </a:p>
          <a:p>
            <a:pPr marL="342900" indent="-342900">
              <a:buClr>
                <a:srgbClr val="C00000"/>
              </a:buClr>
              <a:buSzPct val="100000"/>
              <a:buFont typeface="+mj-lt"/>
              <a:buAutoNum type="arabicPeriod"/>
            </a:pPr>
            <a:r>
              <a:rPr lang="en-US" dirty="0" smtClean="0"/>
              <a:t>Data </a:t>
            </a:r>
            <a:r>
              <a:rPr lang="en-US" dirty="0"/>
              <a:t>collection (e.g. observations, interviews, review of existing data) </a:t>
            </a:r>
          </a:p>
          <a:p>
            <a:pPr marL="342900" indent="-342900">
              <a:buClr>
                <a:srgbClr val="C00000"/>
              </a:buClr>
              <a:buSzPct val="100000"/>
              <a:buFont typeface="+mj-lt"/>
              <a:buAutoNum type="arabicPeriod"/>
            </a:pPr>
            <a:r>
              <a:rPr lang="sv-SE" dirty="0" smtClean="0"/>
              <a:t>Data </a:t>
            </a:r>
            <a:r>
              <a:rPr lang="sv-SE" dirty="0"/>
              <a:t>organisation (e.g. digitalisation, transcription, sorting, data mining) </a:t>
            </a:r>
          </a:p>
          <a:p>
            <a:pPr marL="342900" indent="-342900">
              <a:buClr>
                <a:srgbClr val="C00000"/>
              </a:buClr>
              <a:buSzPct val="100000"/>
              <a:buFont typeface="+mj-lt"/>
              <a:buAutoNum type="arabicPeriod"/>
            </a:pPr>
            <a:r>
              <a:rPr lang="en-US" dirty="0" smtClean="0"/>
              <a:t>Data </a:t>
            </a:r>
            <a:r>
              <a:rPr lang="en-US" dirty="0"/>
              <a:t>storage (e.g. in–house, external) </a:t>
            </a:r>
          </a:p>
          <a:p>
            <a:pPr marL="342900" indent="-342900">
              <a:buClr>
                <a:srgbClr val="C00000"/>
              </a:buClr>
              <a:buSzPct val="100000"/>
              <a:buFont typeface="+mj-lt"/>
              <a:buAutoNum type="arabicPeriod"/>
            </a:pPr>
            <a:r>
              <a:rPr lang="en-US" dirty="0" smtClean="0"/>
              <a:t>Data </a:t>
            </a:r>
            <a:r>
              <a:rPr lang="en-US" dirty="0"/>
              <a:t>cleansing (e.g. errors, missing elements, duplicates) </a:t>
            </a:r>
          </a:p>
          <a:p>
            <a:pPr marL="342900" indent="-342900">
              <a:buClr>
                <a:srgbClr val="C00000"/>
              </a:buClr>
              <a:buSzPct val="100000"/>
              <a:buFont typeface="+mj-lt"/>
              <a:buAutoNum type="arabicPeriod"/>
            </a:pPr>
            <a:r>
              <a:rPr lang="en-US" dirty="0" smtClean="0"/>
              <a:t>Data </a:t>
            </a:r>
            <a:r>
              <a:rPr lang="en-US" dirty="0"/>
              <a:t>manipulation (e.g. arranging, collating, aggregating, interpreting, correlation) </a:t>
            </a:r>
          </a:p>
          <a:p>
            <a:pPr marL="342900" indent="-342900">
              <a:buClr>
                <a:srgbClr val="C00000"/>
              </a:buClr>
              <a:buSzPct val="100000"/>
              <a:buFont typeface="+mj-lt"/>
              <a:buAutoNum type="arabicPeriod"/>
            </a:pPr>
            <a:r>
              <a:rPr lang="en-US" dirty="0" smtClean="0"/>
              <a:t>Presentation </a:t>
            </a:r>
            <a:r>
              <a:rPr lang="en-US" dirty="0"/>
              <a:t>of findings (e.g. tables, charts, graphs, dashboard, reports) </a:t>
            </a:r>
          </a:p>
        </p:txBody>
      </p:sp>
    </p:spTree>
    <p:extLst>
      <p:ext uri="{BB962C8B-B14F-4D97-AF65-F5344CB8AC3E}">
        <p14:creationId xmlns:p14="http://schemas.microsoft.com/office/powerpoint/2010/main" val="244939341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58976" y="1052736"/>
            <a:ext cx="7005312" cy="5755422"/>
          </a:xfrm>
          <a:prstGeom prst="rect">
            <a:avLst/>
          </a:prstGeom>
        </p:spPr>
        <p:txBody>
          <a:bodyPr wrap="square">
            <a:spAutoFit/>
          </a:bodyPr>
          <a:lstStyle/>
          <a:p>
            <a:pPr marL="342900" indent="-342900">
              <a:buClr>
                <a:srgbClr val="C00000"/>
              </a:buClr>
              <a:buSzPct val="100000"/>
              <a:buFont typeface="+mj-lt"/>
              <a:buAutoNum type="arabicPeriod"/>
            </a:pPr>
            <a:r>
              <a:rPr lang="en-US" sz="1600" b="1" dirty="0" smtClean="0">
                <a:solidFill>
                  <a:srgbClr val="C00000"/>
                </a:solidFill>
              </a:rPr>
              <a:t>Investigate </a:t>
            </a:r>
            <a:r>
              <a:rPr lang="en-US" sz="1600" b="1" dirty="0">
                <a:solidFill>
                  <a:srgbClr val="C00000"/>
                </a:solidFill>
              </a:rPr>
              <a:t>information requirements </a:t>
            </a:r>
            <a:r>
              <a:rPr lang="en-US" sz="1600" dirty="0"/>
              <a:t>(e.g. market share, particulates in the air, testing of new drugs</a:t>
            </a:r>
            <a:r>
              <a:rPr lang="en-US" sz="1600" dirty="0" smtClean="0"/>
              <a:t>)</a:t>
            </a:r>
          </a:p>
          <a:p>
            <a:pPr marL="285750" indent="-285750">
              <a:buClr>
                <a:srgbClr val="C00000"/>
              </a:buClr>
              <a:buSzPct val="80000"/>
              <a:buFont typeface="Arial" panose="020B0604020202020204" pitchFamily="34" charset="0"/>
              <a:buChar char="►"/>
            </a:pPr>
            <a:r>
              <a:rPr lang="en-US" sz="1600" dirty="0"/>
              <a:t>The first step of </a:t>
            </a:r>
            <a:r>
              <a:rPr lang="en-US" sz="1600" dirty="0" smtClean="0"/>
              <a:t>setting up a system is to define and negotiate what the system needs, the success criteria for the user and the client, the </a:t>
            </a:r>
            <a:r>
              <a:rPr lang="en-US" sz="1600" dirty="0"/>
              <a:t>business </a:t>
            </a:r>
            <a:r>
              <a:rPr lang="en-US" sz="1600" dirty="0" smtClean="0"/>
              <a:t>has </a:t>
            </a:r>
            <a:r>
              <a:rPr lang="en-US" sz="1600" dirty="0"/>
              <a:t>to decide on objectives for the </a:t>
            </a:r>
            <a:r>
              <a:rPr lang="en-US" sz="1600" dirty="0" smtClean="0"/>
              <a:t>database. </a:t>
            </a:r>
            <a:r>
              <a:rPr lang="en-US" sz="1600" dirty="0"/>
              <a:t>These objectives usually require significant data collection and </a:t>
            </a:r>
            <a:r>
              <a:rPr lang="en-US" sz="1600" dirty="0" smtClean="0"/>
              <a:t>analysis so it is necessary to seek the right information from the outset. </a:t>
            </a:r>
            <a:r>
              <a:rPr lang="en-US" sz="1600" dirty="0"/>
              <a:t>Since </a:t>
            </a:r>
            <a:r>
              <a:rPr lang="en-US" sz="1600" dirty="0" smtClean="0"/>
              <a:t>the business will be </a:t>
            </a:r>
            <a:r>
              <a:rPr lang="en-US" sz="1600" dirty="0"/>
              <a:t>looking at data to drive decision-making, </a:t>
            </a:r>
            <a:r>
              <a:rPr lang="en-US" sz="1600" dirty="0" smtClean="0"/>
              <a:t>they will need </a:t>
            </a:r>
            <a:r>
              <a:rPr lang="en-US" sz="1600" dirty="0"/>
              <a:t>a measurable way to know if the business is advancing toward its </a:t>
            </a:r>
            <a:r>
              <a:rPr lang="en-US" sz="1600" dirty="0" smtClean="0"/>
              <a:t>goals.</a:t>
            </a:r>
          </a:p>
          <a:p>
            <a:pPr marL="285750" indent="-285750">
              <a:buClr>
                <a:srgbClr val="C00000"/>
              </a:buClr>
              <a:buSzPct val="80000"/>
              <a:buFont typeface="Arial" panose="020B0604020202020204" pitchFamily="34" charset="0"/>
              <a:buChar char="►"/>
            </a:pPr>
            <a:r>
              <a:rPr lang="en-US" sz="1600" dirty="0" smtClean="0"/>
              <a:t>For example, if a school is setting up a new Management Information System, (MIS), then it will need certain key data to populate it with and that information can come from different sources. Previous school information is a start, current roll data, staff data and class and lesson data. Once the key data is included, the school will need to then decide on what it plans to do with the data to see if new data is necessary, data that cannot be so easily sourced. If they were to add in class registration data, then this may be available from another database. Then there is financial data, staff data, purchasing data, whether to include homework or grade tracking. </a:t>
            </a:r>
          </a:p>
          <a:p>
            <a:pPr marL="285750" indent="-285750">
              <a:buClr>
                <a:srgbClr val="C00000"/>
              </a:buClr>
              <a:buSzPct val="80000"/>
              <a:buFont typeface="Arial" panose="020B0604020202020204" pitchFamily="34" charset="0"/>
              <a:buChar char="►"/>
            </a:pPr>
            <a:r>
              <a:rPr lang="en-US" sz="1600" dirty="0" smtClean="0"/>
              <a:t>For every database this initial step is needed, as is the method of collection a necessary decision, how to get the data, typed, imported, scanned using barcodes or sensors. Only then can the database be collected and formed.</a:t>
            </a:r>
            <a:endParaRPr lang="en-US" sz="16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33466"/>
          <a:stretch/>
        </p:blipFill>
        <p:spPr>
          <a:xfrm>
            <a:off x="7160654" y="5179332"/>
            <a:ext cx="1763305" cy="1490028"/>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r="32000"/>
          <a:stretch/>
        </p:blipFill>
        <p:spPr>
          <a:xfrm>
            <a:off x="7164287" y="2924944"/>
            <a:ext cx="1759671" cy="1988634"/>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20000" t="14776"/>
          <a:stretch/>
        </p:blipFill>
        <p:spPr>
          <a:xfrm>
            <a:off x="7160654" y="1124744"/>
            <a:ext cx="1803834" cy="1560565"/>
          </a:xfrm>
          <a:prstGeom prst="rect">
            <a:avLst/>
          </a:prstGeom>
        </p:spPr>
      </p:pic>
    </p:spTree>
    <p:extLst>
      <p:ext uri="{BB962C8B-B14F-4D97-AF65-F5344CB8AC3E}">
        <p14:creationId xmlns:p14="http://schemas.microsoft.com/office/powerpoint/2010/main" val="146438842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6282764" cy="5755422"/>
          </a:xfrm>
          <a:prstGeom prst="rect">
            <a:avLst/>
          </a:prstGeom>
        </p:spPr>
        <p:txBody>
          <a:bodyPr wrap="square">
            <a:spAutoFit/>
          </a:bodyPr>
          <a:lstStyle/>
          <a:p>
            <a:pPr marL="342900" indent="-342900">
              <a:buClr>
                <a:srgbClr val="C00000"/>
              </a:buClr>
              <a:buSzPct val="100000"/>
              <a:buFont typeface="+mj-lt"/>
              <a:buAutoNum type="arabicPeriod" startAt="2"/>
            </a:pPr>
            <a:r>
              <a:rPr lang="en-US" sz="1600" b="1" dirty="0" smtClean="0">
                <a:solidFill>
                  <a:srgbClr val="C00000"/>
                </a:solidFill>
              </a:rPr>
              <a:t>Data </a:t>
            </a:r>
            <a:r>
              <a:rPr lang="en-US" sz="1600" b="1" dirty="0">
                <a:solidFill>
                  <a:srgbClr val="C00000"/>
                </a:solidFill>
              </a:rPr>
              <a:t>collection </a:t>
            </a:r>
            <a:r>
              <a:rPr lang="en-US" sz="1600" dirty="0"/>
              <a:t>(e.g. observations, interviews, review of existing data) </a:t>
            </a:r>
            <a:endParaRPr lang="en-US" sz="1600" dirty="0" smtClean="0"/>
          </a:p>
          <a:p>
            <a:pPr marL="285750" indent="-285750">
              <a:buClr>
                <a:srgbClr val="C00000"/>
              </a:buClr>
              <a:buSzPct val="80000"/>
              <a:buFont typeface="Arial" panose="020B0604020202020204" pitchFamily="34" charset="0"/>
              <a:buChar char="►"/>
            </a:pPr>
            <a:r>
              <a:rPr lang="en-US" sz="1600" dirty="0" smtClean="0"/>
              <a:t>The second stage of Data preparation is the collection stage and this can be done in many different ways, the method depending on the data criteria, availability and location. Structured and unstructured, primary and secondary and qualitative and quantitative each has their own ways of being collected.</a:t>
            </a:r>
          </a:p>
          <a:p>
            <a:pPr marL="285750" indent="-285750">
              <a:buClr>
                <a:srgbClr val="C00000"/>
              </a:buClr>
              <a:buSzPct val="80000"/>
              <a:buFont typeface="Arial" panose="020B0604020202020204" pitchFamily="34" charset="0"/>
              <a:buChar char="►"/>
            </a:pPr>
            <a:r>
              <a:rPr lang="en-US" sz="1600" dirty="0" smtClean="0"/>
              <a:t>For example, a school will derive the bulk of their data from the previous year, fixing and verifying only certain fields that may have changed, parental status, home address, contact details. If it is a new student then this will come from their previous school, this data will be send securely to the school in a file format that is transferable.</a:t>
            </a:r>
          </a:p>
          <a:p>
            <a:pPr marL="285750" indent="-285750">
              <a:buClr>
                <a:srgbClr val="C00000"/>
              </a:buClr>
              <a:buSzPct val="80000"/>
              <a:buFont typeface="Arial" panose="020B0604020202020204" pitchFamily="34" charset="0"/>
              <a:buChar char="►"/>
            </a:pPr>
            <a:r>
              <a:rPr lang="en-US" sz="1600" dirty="0" smtClean="0"/>
              <a:t>Other data will be collected from direct input, from staff typing it in or from information uploaded like grades or reports and processed in line with the current file format and layout.</a:t>
            </a:r>
          </a:p>
          <a:p>
            <a:pPr marL="285750" indent="-285750">
              <a:buClr>
                <a:srgbClr val="C00000"/>
              </a:buClr>
              <a:buSzPct val="80000"/>
              <a:buFont typeface="Arial" panose="020B0604020202020204" pitchFamily="34" charset="0"/>
              <a:buChar char="►"/>
            </a:pPr>
            <a:r>
              <a:rPr lang="en-US" sz="1600" dirty="0" smtClean="0"/>
              <a:t>Other forms of collection exist, scanning, sensor reading, observations and interviews and these are more relevant for the type of data. For example a chemical factory will use collected data as well as sensor data, observed data and manually measured data because of the need for accuracy and safety. </a:t>
            </a:r>
          </a:p>
          <a:p>
            <a:pPr marL="285750" indent="-285750">
              <a:buClr>
                <a:srgbClr val="C00000"/>
              </a:buClr>
              <a:buSzPct val="80000"/>
              <a:buFont typeface="Arial" panose="020B0604020202020204" pitchFamily="34" charset="0"/>
              <a:buChar char="►"/>
            </a:pPr>
            <a:r>
              <a:rPr lang="en-US" sz="1600" dirty="0" smtClean="0"/>
              <a:t>Think about how data from road traffic will be collected differently from the data on internet usage or medical data.</a:t>
            </a:r>
            <a:endParaRPr lang="en-US"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1052736"/>
            <a:ext cx="2520280" cy="1567614"/>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44207" y="4751955"/>
            <a:ext cx="2484635" cy="180186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208" y="2774181"/>
            <a:ext cx="2520280" cy="1835605"/>
          </a:xfrm>
          <a:prstGeom prst="rect">
            <a:avLst/>
          </a:prstGeom>
        </p:spPr>
      </p:pic>
    </p:spTree>
    <p:extLst>
      <p:ext uri="{BB962C8B-B14F-4D97-AF65-F5344CB8AC3E}">
        <p14:creationId xmlns:p14="http://schemas.microsoft.com/office/powerpoint/2010/main" val="199080553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7362884" cy="5755422"/>
          </a:xfrm>
          <a:prstGeom prst="rect">
            <a:avLst/>
          </a:prstGeom>
        </p:spPr>
        <p:txBody>
          <a:bodyPr wrap="square">
            <a:spAutoFit/>
          </a:bodyPr>
          <a:lstStyle/>
          <a:p>
            <a:pPr marL="342900" indent="-342900">
              <a:buClr>
                <a:srgbClr val="C00000"/>
              </a:buClr>
              <a:buSzPct val="100000"/>
              <a:buFont typeface="+mj-lt"/>
              <a:buAutoNum type="arabicPeriod" startAt="3"/>
            </a:pPr>
            <a:r>
              <a:rPr lang="sv-SE" sz="1600" b="1" dirty="0" smtClean="0">
                <a:solidFill>
                  <a:srgbClr val="C00000"/>
                </a:solidFill>
              </a:rPr>
              <a:t>Data organisation </a:t>
            </a:r>
            <a:r>
              <a:rPr lang="sv-SE" sz="1600" dirty="0" smtClean="0"/>
              <a:t>(e.g. digitalisation, transcription, sorting, data mining) </a:t>
            </a:r>
          </a:p>
          <a:p>
            <a:pPr marL="285750" indent="-285750">
              <a:buClr>
                <a:srgbClr val="C00000"/>
              </a:buClr>
              <a:buSzPct val="80000"/>
              <a:buFont typeface="Arial" panose="020B0604020202020204" pitchFamily="34" charset="0"/>
              <a:buChar char="►"/>
            </a:pPr>
            <a:r>
              <a:rPr lang="en-US" sz="1600" dirty="0" smtClean="0"/>
              <a:t>This is </a:t>
            </a:r>
            <a:r>
              <a:rPr lang="en-US" sz="1600" dirty="0"/>
              <a:t>the task where verified data is coded or converted into machine readable form so that it can be processed through a computer. Data entry is done through the use of a keyboard, digitizer, scanner, or data entry from an existing </a:t>
            </a:r>
            <a:r>
              <a:rPr lang="en-US" sz="1600" dirty="0" smtClean="0"/>
              <a:t>source.</a:t>
            </a:r>
          </a:p>
          <a:p>
            <a:pPr marL="285750" indent="-285750">
              <a:buClr>
                <a:srgbClr val="C00000"/>
              </a:buClr>
              <a:buSzPct val="80000"/>
              <a:buFont typeface="Arial" panose="020B0604020202020204" pitchFamily="34" charset="0"/>
              <a:buChar char="►"/>
            </a:pPr>
            <a:r>
              <a:rPr lang="en-US" sz="1600" dirty="0" smtClean="0"/>
              <a:t>This </a:t>
            </a:r>
            <a:r>
              <a:rPr lang="en-US" sz="1600" dirty="0"/>
              <a:t>time-consuming process requires speed and accuracy. Most data need to follow a formal and strict </a:t>
            </a:r>
            <a:r>
              <a:rPr lang="en-US" sz="1600" dirty="0" smtClean="0"/>
              <a:t>data type in order to reduce down mistakes in transcribing data. This is done through data validation and input masks, drop down menus etc.</a:t>
            </a:r>
          </a:p>
          <a:p>
            <a:pPr marL="285750" indent="-285750">
              <a:buClr>
                <a:srgbClr val="C00000"/>
              </a:buClr>
              <a:buSzPct val="80000"/>
              <a:buFont typeface="Arial" panose="020B0604020202020204" pitchFamily="34" charset="0"/>
              <a:buChar char="►"/>
            </a:pPr>
            <a:r>
              <a:rPr lang="en-US" sz="1600" dirty="0" smtClean="0"/>
              <a:t>Some of this data can simply be imported from a different version (usually excel, text that is comma </a:t>
            </a:r>
            <a:r>
              <a:rPr lang="en-US" sz="1600" dirty="0" err="1" smtClean="0"/>
              <a:t>deliminated</a:t>
            </a:r>
            <a:r>
              <a:rPr lang="en-US" sz="1600" dirty="0" smtClean="0"/>
              <a:t>, or CSV) or it will need to be transcribed (typed in manually).</a:t>
            </a:r>
          </a:p>
          <a:p>
            <a:pPr marL="285750" indent="-285750">
              <a:buClr>
                <a:srgbClr val="C00000"/>
              </a:buClr>
              <a:buSzPct val="80000"/>
              <a:buFont typeface="Arial" panose="020B0604020202020204" pitchFamily="34" charset="0"/>
              <a:buChar char="►"/>
            </a:pPr>
            <a:r>
              <a:rPr lang="en-US" sz="1600" dirty="0" smtClean="0"/>
              <a:t>Once input it is then sorted into relevant tables and categories (called </a:t>
            </a:r>
            <a:r>
              <a:rPr lang="en-US" sz="1600" dirty="0" err="1" smtClean="0"/>
              <a:t>Normalisation</a:t>
            </a:r>
            <a:r>
              <a:rPr lang="en-US" sz="1600" dirty="0" smtClean="0"/>
              <a:t>), so that it can be changed from data to information for usage. Once broken down, it can then be data mined (queries, reports, analysis, charts, trends etc.) so that it can become more useful to the company.</a:t>
            </a:r>
          </a:p>
          <a:p>
            <a:pPr marL="285750" indent="-285750">
              <a:buClr>
                <a:srgbClr val="C00000"/>
              </a:buClr>
              <a:buSzPct val="80000"/>
              <a:buFont typeface="Arial" panose="020B0604020202020204" pitchFamily="34" charset="0"/>
              <a:buChar char="►"/>
            </a:pPr>
            <a:r>
              <a:rPr lang="en-US" sz="1600" dirty="0" smtClean="0"/>
              <a:t>For example, when a student is new to a school the information on previous schools is collected, processed and added to the system. Information is edited to meet the same criteria as the tables in the management system that exist. Then this information is dissected and added to the main data, class, gender, age, prior grades etc. Then the information can be used (data mined) e.g. set classes, preferences, year groups etc. And all this can be done in minutes on the right system.</a:t>
            </a:r>
            <a:endParaRPr lang="en-US" sz="16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327" y="5373216"/>
            <a:ext cx="1430011" cy="1224136"/>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8160" r="33112"/>
          <a:stretch/>
        </p:blipFill>
        <p:spPr>
          <a:xfrm>
            <a:off x="7524328" y="4149080"/>
            <a:ext cx="1432744" cy="103374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24328" y="2852936"/>
            <a:ext cx="1440160" cy="1152128"/>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24328" y="1086574"/>
            <a:ext cx="1440160" cy="1334313"/>
          </a:xfrm>
          <a:prstGeom prst="rect">
            <a:avLst/>
          </a:prstGeom>
        </p:spPr>
      </p:pic>
    </p:spTree>
    <p:extLst>
      <p:ext uri="{BB962C8B-B14F-4D97-AF65-F5344CB8AC3E}">
        <p14:creationId xmlns:p14="http://schemas.microsoft.com/office/powerpoint/2010/main" val="284672307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6714812" cy="5632311"/>
          </a:xfrm>
          <a:prstGeom prst="rect">
            <a:avLst/>
          </a:prstGeom>
        </p:spPr>
        <p:txBody>
          <a:bodyPr wrap="square">
            <a:spAutoFit/>
          </a:bodyPr>
          <a:lstStyle/>
          <a:p>
            <a:pPr marL="342900" indent="-342900">
              <a:buClr>
                <a:srgbClr val="C00000"/>
              </a:buClr>
              <a:buSzPct val="100000"/>
              <a:buFont typeface="+mj-lt"/>
              <a:buAutoNum type="arabicPeriod" startAt="4"/>
            </a:pPr>
            <a:r>
              <a:rPr lang="sv-SE" b="1" dirty="0">
                <a:solidFill>
                  <a:srgbClr val="C00000"/>
                </a:solidFill>
              </a:rPr>
              <a:t>Data storage (e.g. in–house, external) </a:t>
            </a:r>
          </a:p>
          <a:p>
            <a:pPr marL="285750" indent="-285750">
              <a:buClr>
                <a:srgbClr val="C00000"/>
              </a:buClr>
              <a:buSzPct val="80000"/>
              <a:buFont typeface="Arial" panose="020B0604020202020204" pitchFamily="34" charset="0"/>
              <a:buChar char="►"/>
            </a:pPr>
            <a:r>
              <a:rPr lang="en-US" dirty="0"/>
              <a:t>The importance of this cycle is that it allows quick access and retrieval of the processed information, allowing it to be passed on to the next stage directly, when needed</a:t>
            </a:r>
            <a:r>
              <a:rPr lang="en-US" dirty="0" smtClean="0"/>
              <a:t>. When the information is input, the company has to be aware of security measures that are needed to maintain the integrity of the data. Storage of the information will become a need just as backups and updating will be needed at some stage. The decision of where to store it and in what means will depend on the size, need and up-t-date relevance of the data.</a:t>
            </a:r>
          </a:p>
          <a:p>
            <a:pPr marL="285750" indent="-285750">
              <a:buClr>
                <a:srgbClr val="C00000"/>
              </a:buClr>
              <a:buSzPct val="80000"/>
              <a:buFont typeface="Arial" panose="020B0604020202020204" pitchFamily="34" charset="0"/>
              <a:buChar char="►"/>
            </a:pPr>
            <a:r>
              <a:rPr lang="en-US" dirty="0" smtClean="0"/>
              <a:t>For example, a school will back up its data at the end of every day so that the most it can lose from a corruption or data breakdown is a days work. This data will be stored in-house as well as externally because of the sensitive nature of the information. </a:t>
            </a:r>
          </a:p>
          <a:p>
            <a:pPr marL="285750" indent="-285750">
              <a:buClr>
                <a:srgbClr val="C00000"/>
              </a:buClr>
              <a:buSzPct val="80000"/>
              <a:buFont typeface="Arial" panose="020B0604020202020204" pitchFamily="34" charset="0"/>
              <a:buChar char="►"/>
            </a:pPr>
            <a:r>
              <a:rPr lang="en-US" dirty="0" smtClean="0"/>
              <a:t>Other locations can be considered such as cloud storage but these add in extra complications to the privacy and security of the information.</a:t>
            </a:r>
            <a:r>
              <a:rPr lang="en-US" dirty="0"/>
              <a:t> </a:t>
            </a:r>
            <a:r>
              <a:rPr lang="en-US" dirty="0" smtClean="0"/>
              <a:t>Backups onto CD, DVD, hard drives etc. are also a consideration, as is time and method of backup, sequential, live, archiving etc.</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7560" t="6808" r="7121" b="12859"/>
          <a:stretch/>
        </p:blipFill>
        <p:spPr>
          <a:xfrm>
            <a:off x="6876256" y="5340602"/>
            <a:ext cx="2088231" cy="132660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1533" r="12868"/>
          <a:stretch/>
        </p:blipFill>
        <p:spPr>
          <a:xfrm>
            <a:off x="6876256" y="3717032"/>
            <a:ext cx="2088232" cy="1551562"/>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t="6450" b="10395"/>
          <a:stretch/>
        </p:blipFill>
        <p:spPr>
          <a:xfrm>
            <a:off x="6876256" y="2492896"/>
            <a:ext cx="2078268" cy="1152128"/>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b="18410"/>
          <a:stretch/>
        </p:blipFill>
        <p:spPr>
          <a:xfrm>
            <a:off x="6876256" y="1071184"/>
            <a:ext cx="2088232" cy="1349704"/>
          </a:xfrm>
          <a:prstGeom prst="rect">
            <a:avLst/>
          </a:prstGeom>
        </p:spPr>
      </p:pic>
    </p:spTree>
    <p:extLst>
      <p:ext uri="{BB962C8B-B14F-4D97-AF65-F5344CB8AC3E}">
        <p14:creationId xmlns:p14="http://schemas.microsoft.com/office/powerpoint/2010/main" val="259203724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6138748" cy="5632311"/>
          </a:xfrm>
          <a:prstGeom prst="rect">
            <a:avLst/>
          </a:prstGeom>
        </p:spPr>
        <p:txBody>
          <a:bodyPr wrap="square">
            <a:spAutoFit/>
          </a:bodyPr>
          <a:lstStyle/>
          <a:p>
            <a:pPr marL="360363" indent="-360363">
              <a:buClr>
                <a:srgbClr val="C00000"/>
              </a:buClr>
              <a:buSzPct val="100000"/>
              <a:buFont typeface="+mj-lt"/>
              <a:buAutoNum type="arabicPeriod" startAt="5"/>
            </a:pPr>
            <a:r>
              <a:rPr lang="sv-SE" b="1" dirty="0" smtClean="0">
                <a:solidFill>
                  <a:srgbClr val="C00000"/>
                </a:solidFill>
              </a:rPr>
              <a:t>Data </a:t>
            </a:r>
            <a:r>
              <a:rPr lang="sv-SE" b="1" dirty="0">
                <a:solidFill>
                  <a:srgbClr val="C00000"/>
                </a:solidFill>
              </a:rPr>
              <a:t>cleansing (e.g. errors, missing elements, duplicates) </a:t>
            </a:r>
          </a:p>
          <a:p>
            <a:pPr marL="360363" indent="-360363">
              <a:buClr>
                <a:srgbClr val="C00000"/>
              </a:buClr>
              <a:buSzPct val="80000"/>
              <a:buFont typeface="Arial" panose="020B0604020202020204" pitchFamily="34" charset="0"/>
              <a:buChar char="►"/>
            </a:pPr>
            <a:r>
              <a:rPr lang="en-US" dirty="0" smtClean="0"/>
              <a:t>The next </a:t>
            </a:r>
            <a:r>
              <a:rPr lang="en-US" dirty="0"/>
              <a:t>step in data analysis is to improve data quality. Data </a:t>
            </a:r>
            <a:r>
              <a:rPr lang="en-US" dirty="0" smtClean="0"/>
              <a:t>staff </a:t>
            </a:r>
            <a:r>
              <a:rPr lang="en-US" dirty="0"/>
              <a:t>correct spelling mistakes, handle missing data and weed out </a:t>
            </a:r>
            <a:r>
              <a:rPr lang="en-US" dirty="0" smtClean="0"/>
              <a:t>irrelevant </a:t>
            </a:r>
            <a:r>
              <a:rPr lang="en-US" dirty="0"/>
              <a:t>information. This is the most critical step in the data value </a:t>
            </a:r>
            <a:r>
              <a:rPr lang="en-US" dirty="0" smtClean="0"/>
              <a:t>chain - even </a:t>
            </a:r>
            <a:r>
              <a:rPr lang="en-US" dirty="0"/>
              <a:t>with the best analysis, junk data will generate wrong results and mislead the </a:t>
            </a:r>
            <a:r>
              <a:rPr lang="en-US" dirty="0" smtClean="0"/>
              <a:t>business. </a:t>
            </a:r>
          </a:p>
          <a:p>
            <a:pPr marL="360363" indent="-360363">
              <a:buClr>
                <a:srgbClr val="C00000"/>
              </a:buClr>
              <a:buSzPct val="80000"/>
              <a:buFont typeface="Arial" panose="020B0604020202020204" pitchFamily="34" charset="0"/>
              <a:buChar char="►"/>
            </a:pPr>
            <a:r>
              <a:rPr lang="en-US" dirty="0" err="1" smtClean="0"/>
              <a:t>Analysing</a:t>
            </a:r>
            <a:r>
              <a:rPr lang="en-US" dirty="0" smtClean="0"/>
              <a:t> </a:t>
            </a:r>
            <a:r>
              <a:rPr lang="en-US" dirty="0"/>
              <a:t>this data </a:t>
            </a:r>
            <a:r>
              <a:rPr lang="en-US" dirty="0" smtClean="0"/>
              <a:t>can </a:t>
            </a:r>
            <a:r>
              <a:rPr lang="en-US" dirty="0"/>
              <a:t>result in erroneous conclusions unless the data analysts take steps to validate and clean the data. It is especially important that this step will </a:t>
            </a:r>
            <a:r>
              <a:rPr lang="en-US" dirty="0" smtClean="0"/>
              <a:t>maintain consistency, </a:t>
            </a:r>
            <a:r>
              <a:rPr lang="en-US" dirty="0"/>
              <a:t>since having continuous data value chain requires that incoming data will get cleaned </a:t>
            </a:r>
            <a:r>
              <a:rPr lang="en-US" dirty="0" smtClean="0"/>
              <a:t>quickly to make it useful. </a:t>
            </a:r>
            <a:r>
              <a:rPr lang="en-US" dirty="0"/>
              <a:t>This usually means automating the process, but it doesn't mean humans can't be involved</a:t>
            </a:r>
            <a:r>
              <a:rPr lang="en-US" dirty="0" smtClean="0"/>
              <a:t>.</a:t>
            </a:r>
          </a:p>
          <a:p>
            <a:pPr marL="360363" indent="-360363">
              <a:buClr>
                <a:srgbClr val="C00000"/>
              </a:buClr>
              <a:buSzPct val="80000"/>
              <a:buFont typeface="Arial" panose="020B0604020202020204" pitchFamily="34" charset="0"/>
              <a:buChar char="►"/>
            </a:pPr>
            <a:r>
              <a:rPr lang="en-US" dirty="0" smtClean="0"/>
              <a:t>Schools for example update their information at the end of the year through paper forms, this is then verified against the data on the system to make it more effective one year 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1052736"/>
            <a:ext cx="2664296" cy="184131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1" y="2996952"/>
            <a:ext cx="2666199" cy="171535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1" y="4797152"/>
            <a:ext cx="2666333" cy="1818523"/>
          </a:xfrm>
          <a:prstGeom prst="rect">
            <a:avLst/>
          </a:prstGeom>
        </p:spPr>
      </p:pic>
    </p:spTree>
    <p:extLst>
      <p:ext uri="{BB962C8B-B14F-4D97-AF65-F5344CB8AC3E}">
        <p14:creationId xmlns:p14="http://schemas.microsoft.com/office/powerpoint/2010/main" val="44362586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7146860" cy="5509200"/>
          </a:xfrm>
          <a:prstGeom prst="rect">
            <a:avLst/>
          </a:prstGeom>
        </p:spPr>
        <p:txBody>
          <a:bodyPr wrap="square">
            <a:spAutoFit/>
          </a:bodyPr>
          <a:lstStyle/>
          <a:p>
            <a:pPr marL="269875" indent="-269875">
              <a:buClr>
                <a:srgbClr val="C00000"/>
              </a:buClr>
              <a:buSzPct val="100000"/>
              <a:buFont typeface="+mj-lt"/>
              <a:buAutoNum type="arabicPeriod" startAt="6"/>
            </a:pPr>
            <a:r>
              <a:rPr lang="sv-SE" sz="1600" b="1" dirty="0" smtClean="0">
                <a:solidFill>
                  <a:srgbClr val="C00000"/>
                </a:solidFill>
              </a:rPr>
              <a:t>Data </a:t>
            </a:r>
            <a:r>
              <a:rPr lang="sv-SE" sz="1600" b="1" dirty="0">
                <a:solidFill>
                  <a:srgbClr val="C00000"/>
                </a:solidFill>
              </a:rPr>
              <a:t>manipulation (e.g. arranging, collating, aggregating, interpreting, correlation) </a:t>
            </a:r>
          </a:p>
          <a:p>
            <a:pPr marL="269875" indent="-269875">
              <a:buClr>
                <a:srgbClr val="C00000"/>
              </a:buClr>
              <a:buSzPct val="80000"/>
              <a:buFont typeface="Arial" panose="020B0604020202020204" pitchFamily="34" charset="0"/>
              <a:buChar char="►"/>
            </a:pPr>
            <a:r>
              <a:rPr lang="en-US" sz="1600" dirty="0"/>
              <a:t>Data </a:t>
            </a:r>
            <a:r>
              <a:rPr lang="en-US" sz="1600" dirty="0" smtClean="0"/>
              <a:t>analysis involves raking the data and getting the computer to build models from it that can be interpreted by the user better. This is termed ‘Good Data’. Staff will build </a:t>
            </a:r>
            <a:r>
              <a:rPr lang="en-US" sz="1600" dirty="0"/>
              <a:t>models that correlate the data with the business outcomes and make recommendations regarding changes to the </a:t>
            </a:r>
            <a:r>
              <a:rPr lang="en-US" sz="1600" dirty="0" smtClean="0"/>
              <a:t>proposed results interpreted from the data </a:t>
            </a:r>
            <a:r>
              <a:rPr lang="en-US" sz="1600" dirty="0"/>
              <a:t>identified in the first step. </a:t>
            </a:r>
            <a:r>
              <a:rPr lang="en-US" sz="1600" dirty="0" smtClean="0"/>
              <a:t>This is how data </a:t>
            </a:r>
            <a:r>
              <a:rPr lang="en-US" sz="1600" dirty="0"/>
              <a:t>becomes critical to business </a:t>
            </a:r>
            <a:r>
              <a:rPr lang="en-US" sz="1600" dirty="0" smtClean="0"/>
              <a:t>success - correlating </a:t>
            </a:r>
            <a:r>
              <a:rPr lang="en-US" sz="1600" dirty="0"/>
              <a:t>the data and building models that predict business </a:t>
            </a:r>
            <a:r>
              <a:rPr lang="en-US" sz="1600" dirty="0" smtClean="0"/>
              <a:t>outcomes, aggregating results for analysis, and interpreting the data for reports. </a:t>
            </a:r>
            <a:r>
              <a:rPr lang="en-US" sz="1600" dirty="0"/>
              <a:t>Data </a:t>
            </a:r>
            <a:r>
              <a:rPr lang="en-US" sz="1600" dirty="0" smtClean="0"/>
              <a:t>analysts </a:t>
            </a:r>
            <a:r>
              <a:rPr lang="en-US" sz="1600" dirty="0"/>
              <a:t>must have a </a:t>
            </a:r>
            <a:r>
              <a:rPr lang="en-US" sz="1600" dirty="0" smtClean="0"/>
              <a:t>specific purpose to </a:t>
            </a:r>
            <a:r>
              <a:rPr lang="en-US" sz="1600" dirty="0"/>
              <a:t>build </a:t>
            </a:r>
            <a:r>
              <a:rPr lang="en-US" sz="1600" dirty="0" smtClean="0"/>
              <a:t>useful and </a:t>
            </a:r>
            <a:r>
              <a:rPr lang="en-US" sz="1600" dirty="0"/>
              <a:t>accurate models and avoid the traps of meaningless correlations and models that are so reliant on existing data that their future predictions are useless</a:t>
            </a:r>
            <a:r>
              <a:rPr lang="en-US" sz="1600" dirty="0" smtClean="0"/>
              <a:t>.</a:t>
            </a:r>
          </a:p>
          <a:p>
            <a:pPr marL="269875" indent="-269875">
              <a:buClr>
                <a:srgbClr val="C00000"/>
              </a:buClr>
              <a:buSzPct val="80000"/>
              <a:buFont typeface="Arial" panose="020B0604020202020204" pitchFamily="34" charset="0"/>
              <a:buChar char="►"/>
            </a:pPr>
            <a:r>
              <a:rPr lang="en-US" sz="1600" dirty="0" smtClean="0"/>
              <a:t>For example, a school will analyse the data to see if there are trends like bad teachers or consistently poor grades on a student to put measures in place to change this situation. If the data is consistent across subjects, this infers it is the student and extra lesson measures can be put in place, whereas if it is only in a single lesson, then this may be the teacher’s fault and therefor a different solution is put in place.</a:t>
            </a:r>
          </a:p>
          <a:p>
            <a:pPr marL="269875" indent="-269875">
              <a:buClr>
                <a:srgbClr val="C00000"/>
              </a:buClr>
              <a:buSzPct val="80000"/>
              <a:buFont typeface="Arial" panose="020B0604020202020204" pitchFamily="34" charset="0"/>
              <a:buChar char="►"/>
            </a:pPr>
            <a:r>
              <a:rPr lang="en-US" sz="1600" dirty="0" smtClean="0"/>
              <a:t>On a larger scale, companies interrogate the database to look at product trends, determine the stage on the life cycle, plan alternatives or extensions and possibly determine discontinuations.</a:t>
            </a:r>
            <a:endParaRPr lang="en-US" sz="16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3762" y="4910328"/>
            <a:ext cx="1603102" cy="1519424"/>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3762" y="4035602"/>
            <a:ext cx="1576557" cy="761581"/>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3762" y="2829692"/>
            <a:ext cx="1535956" cy="1092766"/>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4968" t="3149" r="4691" b="3402"/>
          <a:stretch/>
        </p:blipFill>
        <p:spPr>
          <a:xfrm>
            <a:off x="7393762" y="1052736"/>
            <a:ext cx="1535956" cy="1667074"/>
          </a:xfrm>
          <a:prstGeom prst="rect">
            <a:avLst/>
          </a:prstGeom>
        </p:spPr>
      </p:pic>
    </p:spTree>
    <p:extLst>
      <p:ext uri="{BB962C8B-B14F-4D97-AF65-F5344CB8AC3E}">
        <p14:creationId xmlns:p14="http://schemas.microsoft.com/office/powerpoint/2010/main" val="1022218205"/>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3600" dirty="0" smtClean="0"/>
              <a:t>P2.1 – Stages of Data Analysis</a:t>
            </a:r>
            <a:endParaRPr lang="en-GB" sz="3600" dirty="0"/>
          </a:p>
        </p:txBody>
      </p:sp>
      <p:sp>
        <p:nvSpPr>
          <p:cNvPr id="6" name="Rectangle 5"/>
          <p:cNvSpPr/>
          <p:nvPr/>
        </p:nvSpPr>
        <p:spPr>
          <a:xfrm>
            <a:off x="161444" y="1052736"/>
            <a:ext cx="7362884" cy="5586145"/>
          </a:xfrm>
          <a:prstGeom prst="rect">
            <a:avLst/>
          </a:prstGeom>
        </p:spPr>
        <p:txBody>
          <a:bodyPr wrap="square">
            <a:spAutoFit/>
          </a:bodyPr>
          <a:lstStyle/>
          <a:p>
            <a:pPr marL="342900" indent="-342900">
              <a:buClr>
                <a:srgbClr val="C00000"/>
              </a:buClr>
              <a:buSzPct val="100000"/>
              <a:buFont typeface="+mj-lt"/>
              <a:buAutoNum type="arabicPeriod" startAt="7"/>
            </a:pPr>
            <a:r>
              <a:rPr lang="sv-SE" sz="1700" b="1" dirty="0" smtClean="0">
                <a:solidFill>
                  <a:srgbClr val="C00000"/>
                </a:solidFill>
              </a:rPr>
              <a:t>Presentation </a:t>
            </a:r>
            <a:r>
              <a:rPr lang="sv-SE" sz="1700" b="1" dirty="0">
                <a:solidFill>
                  <a:srgbClr val="C00000"/>
                </a:solidFill>
              </a:rPr>
              <a:t>of findings (e.g. tables, charts, graphs, dashboard, reports) </a:t>
            </a:r>
            <a:endParaRPr lang="sv-SE" sz="1700" dirty="0" smtClean="0"/>
          </a:p>
          <a:p>
            <a:pPr marL="285750" indent="-285750">
              <a:buClr>
                <a:srgbClr val="C00000"/>
              </a:buClr>
              <a:buSzPct val="80000"/>
              <a:buFont typeface="Arial" panose="020B0604020202020204" pitchFamily="34" charset="0"/>
              <a:buChar char="►"/>
            </a:pPr>
            <a:r>
              <a:rPr lang="en-US" sz="1700" dirty="0" smtClean="0"/>
              <a:t>Once the data has been prepared, it will need to be presented to the target audience in a visual or written method that is appropriate for them. This will include charts, tables, reports and possibly on screen demonstrations of the results. For each level of user there will be a different visual or selective means for them.</a:t>
            </a:r>
          </a:p>
          <a:p>
            <a:pPr marL="285750" indent="-285750">
              <a:buClr>
                <a:srgbClr val="C00000"/>
              </a:buClr>
              <a:buSzPct val="80000"/>
              <a:buFont typeface="Arial" panose="020B0604020202020204" pitchFamily="34" charset="0"/>
              <a:buChar char="►"/>
            </a:pPr>
            <a:r>
              <a:rPr lang="en-US" sz="1700" dirty="0" smtClean="0"/>
              <a:t>For example, an analysis of a students attendance can be seen by a teacher as a table on the screen so that they can use if for report writing or lesson planning. It can be seen by the head of department as a table or chart pasted in an email, it can be seen by reception as a visual flag on screen so they can ring home and it can be seen by parents on a report card, copied from the data screen.</a:t>
            </a:r>
          </a:p>
          <a:p>
            <a:pPr marL="285750" indent="-285750">
              <a:buClr>
                <a:srgbClr val="C00000"/>
              </a:buClr>
              <a:buSzPct val="80000"/>
              <a:buFont typeface="Arial" panose="020B0604020202020204" pitchFamily="34" charset="0"/>
              <a:buChar char="►"/>
            </a:pPr>
            <a:r>
              <a:rPr lang="en-US" sz="1700" dirty="0" smtClean="0"/>
              <a:t>For managers this may only be seen as a dashboard report on screen from a drop down menu limiting the information to just relevant fields, all of which can be customized by the data </a:t>
            </a:r>
            <a:r>
              <a:rPr lang="en-US" sz="1700" dirty="0" err="1" smtClean="0"/>
              <a:t>mnanager</a:t>
            </a:r>
            <a:r>
              <a:rPr lang="en-US" sz="1700" dirty="0" smtClean="0"/>
              <a:t> for the target audiences needs.</a:t>
            </a:r>
          </a:p>
          <a:p>
            <a:pPr>
              <a:buClr>
                <a:srgbClr val="C00000"/>
              </a:buClr>
              <a:buSzPct val="80000"/>
            </a:pPr>
            <a:r>
              <a:rPr lang="en-US" sz="1700" b="1" dirty="0" smtClean="0">
                <a:solidFill>
                  <a:srgbClr val="FF0000"/>
                </a:solidFill>
              </a:rPr>
              <a:t>P2.1 – Task 05 </a:t>
            </a:r>
            <a:r>
              <a:rPr lang="en-US" sz="1700" dirty="0">
                <a:solidFill>
                  <a:srgbClr val="FF0000"/>
                </a:solidFill>
              </a:rPr>
              <a:t>– </a:t>
            </a:r>
            <a:r>
              <a:rPr lang="en-US" sz="1700" dirty="0" err="1" smtClean="0">
                <a:solidFill>
                  <a:srgbClr val="FF0000"/>
                </a:solidFill>
              </a:rPr>
              <a:t>Summarise</a:t>
            </a:r>
            <a:r>
              <a:rPr lang="en-US" sz="1700" dirty="0" smtClean="0">
                <a:solidFill>
                  <a:srgbClr val="FF0000"/>
                </a:solidFill>
              </a:rPr>
              <a:t>, using examples, </a:t>
            </a:r>
            <a:r>
              <a:rPr lang="en-US" sz="1700" dirty="0">
                <a:solidFill>
                  <a:srgbClr val="FF0000"/>
                </a:solidFill>
              </a:rPr>
              <a:t>the stages of data analysis </a:t>
            </a:r>
            <a:endParaRPr lang="en-US" sz="1700" dirty="0" smtClean="0">
              <a:solidFill>
                <a:srgbClr val="FF0000"/>
              </a:solidFill>
            </a:endParaRPr>
          </a:p>
          <a:p>
            <a:pPr>
              <a:buClr>
                <a:srgbClr val="C00000"/>
              </a:buClr>
              <a:buSzPct val="80000"/>
            </a:pPr>
            <a:r>
              <a:rPr lang="en-US" sz="1700" b="1" dirty="0" smtClean="0">
                <a:solidFill>
                  <a:srgbClr val="FF0000"/>
                </a:solidFill>
              </a:rPr>
              <a:t>M1.3 – Task 06 </a:t>
            </a:r>
            <a:r>
              <a:rPr lang="en-US" sz="1700" dirty="0" smtClean="0">
                <a:solidFill>
                  <a:srgbClr val="FF0000"/>
                </a:solidFill>
              </a:rPr>
              <a:t>– Using the scenario, outline the 7 stages of data analysis that the company needs to take in order to make effective use of data gathering, processing and presentation of information.</a:t>
            </a:r>
            <a:endParaRPr lang="en-US" sz="1700" dirty="0">
              <a:solidFill>
                <a:srgbClr val="FF0000"/>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5388242"/>
            <a:ext cx="1455997" cy="120911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328" y="2266400"/>
            <a:ext cx="1455997" cy="1090592"/>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2065" r="11311"/>
          <a:stretch/>
        </p:blipFill>
        <p:spPr>
          <a:xfrm>
            <a:off x="7524328" y="3548704"/>
            <a:ext cx="1447172" cy="1608488"/>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24328" y="1052737"/>
            <a:ext cx="1447172" cy="1091601"/>
          </a:xfrm>
          <a:prstGeom prst="rect">
            <a:avLst/>
          </a:prstGeom>
        </p:spPr>
      </p:pic>
    </p:spTree>
    <p:extLst>
      <p:ext uri="{BB962C8B-B14F-4D97-AF65-F5344CB8AC3E}">
        <p14:creationId xmlns:p14="http://schemas.microsoft.com/office/powerpoint/2010/main" val="399282750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35496" y="44624"/>
            <a:ext cx="7776864" cy="548680"/>
          </a:xfrm>
        </p:spPr>
        <p:txBody>
          <a:bodyPr>
            <a:noAutofit/>
          </a:bodyPr>
          <a:lstStyle/>
          <a:p>
            <a:r>
              <a:rPr lang="en-US" sz="2170" dirty="0" smtClean="0"/>
              <a:t>P2.2 - Importance of </a:t>
            </a:r>
            <a:r>
              <a:rPr lang="en-US" sz="2170" dirty="0"/>
              <a:t>accurately defining information </a:t>
            </a:r>
            <a:r>
              <a:rPr lang="en-US" sz="2170" dirty="0" smtClean="0"/>
              <a:t>requirements</a:t>
            </a:r>
            <a:endParaRPr lang="en-GB" sz="2170" dirty="0"/>
          </a:p>
        </p:txBody>
      </p:sp>
      <p:sp>
        <p:nvSpPr>
          <p:cNvPr id="6" name="Rectangle 5"/>
          <p:cNvSpPr/>
          <p:nvPr/>
        </p:nvSpPr>
        <p:spPr>
          <a:xfrm>
            <a:off x="161444" y="1052736"/>
            <a:ext cx="8803044"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GB" sz="2000" dirty="0" smtClean="0"/>
              <a:t>They say that Data is Power, but poor </a:t>
            </a:r>
            <a:br>
              <a:rPr lang="en-GB" sz="2000" dirty="0" smtClean="0"/>
            </a:br>
            <a:r>
              <a:rPr lang="en-GB" sz="2000" dirty="0" smtClean="0"/>
              <a:t>data and poor use of data is considered </a:t>
            </a:r>
            <a:br>
              <a:rPr lang="en-GB" sz="2000" dirty="0" smtClean="0"/>
            </a:br>
            <a:r>
              <a:rPr lang="en-GB" sz="2000" dirty="0" smtClean="0"/>
              <a:t>problematic for different reasons, </a:t>
            </a:r>
            <a:br>
              <a:rPr lang="en-GB" sz="2000" dirty="0" smtClean="0"/>
            </a:br>
            <a:r>
              <a:rPr lang="en-GB" sz="2000" dirty="0" smtClean="0"/>
              <a:t>financially, legally and morally. But </a:t>
            </a:r>
            <a:br>
              <a:rPr lang="en-GB" sz="2000" dirty="0" smtClean="0"/>
            </a:br>
            <a:r>
              <a:rPr lang="en-GB" sz="2000" dirty="0" smtClean="0"/>
              <a:t>accurate data is very useful, the lifeblood </a:t>
            </a:r>
            <a:br>
              <a:rPr lang="en-GB" sz="2000" dirty="0" smtClean="0"/>
            </a:br>
            <a:r>
              <a:rPr lang="en-GB" sz="2000" dirty="0" smtClean="0"/>
              <a:t>of a company and effective use of this can </a:t>
            </a:r>
            <a:br>
              <a:rPr lang="en-GB" sz="2000" dirty="0" smtClean="0"/>
            </a:br>
            <a:r>
              <a:rPr lang="en-GB" sz="2000" dirty="0" smtClean="0"/>
              <a:t>be the difference between a successful </a:t>
            </a:r>
            <a:br>
              <a:rPr lang="en-GB" sz="2000" dirty="0" smtClean="0"/>
            </a:br>
            <a:r>
              <a:rPr lang="en-GB" sz="2000" dirty="0" smtClean="0"/>
              <a:t>company and a poorly managed one.</a:t>
            </a:r>
          </a:p>
          <a:p>
            <a:pPr marL="285750" indent="-285750">
              <a:buClr>
                <a:srgbClr val="C00000"/>
              </a:buClr>
              <a:buSzPct val="80000"/>
              <a:buFont typeface="Arial" panose="020B0604020202020204" pitchFamily="34" charset="0"/>
              <a:buChar char="►"/>
            </a:pPr>
            <a:r>
              <a:rPr lang="en-GB" sz="2000" b="1" dirty="0" smtClean="0">
                <a:solidFill>
                  <a:srgbClr val="FF0000"/>
                </a:solidFill>
              </a:rPr>
              <a:t>Prevents </a:t>
            </a:r>
            <a:r>
              <a:rPr lang="en-GB" sz="2000" b="1" dirty="0">
                <a:solidFill>
                  <a:srgbClr val="FF0000"/>
                </a:solidFill>
              </a:rPr>
              <a:t>time wasting </a:t>
            </a:r>
            <a:r>
              <a:rPr lang="en-GB" sz="2000" dirty="0" smtClean="0"/>
              <a:t>– data that is not </a:t>
            </a:r>
            <a:br>
              <a:rPr lang="en-GB" sz="2000" dirty="0" smtClean="0"/>
            </a:br>
            <a:r>
              <a:rPr lang="en-GB" sz="2000" dirty="0" smtClean="0"/>
              <a:t>accurate needs to be redone, legally under </a:t>
            </a:r>
            <a:br>
              <a:rPr lang="en-GB" sz="2000" dirty="0" smtClean="0"/>
            </a:br>
            <a:r>
              <a:rPr lang="en-GB" sz="2000" dirty="0" smtClean="0"/>
              <a:t>the data protection act, morally for the customer’s </a:t>
            </a:r>
            <a:br>
              <a:rPr lang="en-GB" sz="2000" dirty="0" smtClean="0"/>
            </a:br>
            <a:r>
              <a:rPr lang="en-GB" sz="2000" dirty="0" smtClean="0"/>
              <a:t>benefit and business wise as inaccurate data wastes time and money. Think about a school that sends a report to the wrong parents due to similar names, this makes the school look unprofessional, means the school has to take time to re-prepare the report. This means staff, research and reprinting as well as phone calls and apologies. </a:t>
            </a:r>
          </a:p>
          <a:p>
            <a:pPr marL="285750" indent="-285750">
              <a:buClr>
                <a:srgbClr val="C00000"/>
              </a:buClr>
              <a:buSzPct val="80000"/>
              <a:buFont typeface="Arial" panose="020B0604020202020204" pitchFamily="34" charset="0"/>
              <a:buChar char="►"/>
            </a:pPr>
            <a:r>
              <a:rPr lang="en-GB" sz="2000" dirty="0" smtClean="0"/>
              <a:t>On a larger scale, if medical information is inaccurate or police information, then other consequences can occur.</a:t>
            </a:r>
            <a:endParaRPr lang="en-GB" sz="20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1052736"/>
            <a:ext cx="3744416" cy="3286614"/>
          </a:xfrm>
          <a:prstGeom prst="rect">
            <a:avLst/>
          </a:prstGeom>
        </p:spPr>
      </p:pic>
    </p:spTree>
    <p:extLst>
      <p:ext uri="{BB962C8B-B14F-4D97-AF65-F5344CB8AC3E}">
        <p14:creationId xmlns:p14="http://schemas.microsoft.com/office/powerpoint/2010/main" val="275834309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35496" y="44624"/>
            <a:ext cx="7776864" cy="548680"/>
          </a:xfrm>
        </p:spPr>
        <p:txBody>
          <a:bodyPr>
            <a:noAutofit/>
          </a:bodyPr>
          <a:lstStyle/>
          <a:p>
            <a:r>
              <a:rPr lang="en-US" sz="2170" dirty="0" smtClean="0"/>
              <a:t>P2.2 - Importance of </a:t>
            </a:r>
            <a:r>
              <a:rPr lang="en-US" sz="2170" dirty="0"/>
              <a:t>accurately defining information </a:t>
            </a:r>
            <a:r>
              <a:rPr lang="en-US" sz="2170" dirty="0" smtClean="0"/>
              <a:t>requirements</a:t>
            </a:r>
            <a:endParaRPr lang="en-GB" sz="2170" dirty="0"/>
          </a:p>
        </p:txBody>
      </p:sp>
      <p:sp>
        <p:nvSpPr>
          <p:cNvPr id="6" name="Rectangle 5"/>
          <p:cNvSpPr/>
          <p:nvPr/>
        </p:nvSpPr>
        <p:spPr>
          <a:xfrm>
            <a:off x="161444" y="1052736"/>
            <a:ext cx="8803044"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GB" sz="1500" b="1" dirty="0" smtClean="0">
                <a:solidFill>
                  <a:srgbClr val="FF0000"/>
                </a:solidFill>
              </a:rPr>
              <a:t>Aids planning</a:t>
            </a:r>
            <a:r>
              <a:rPr lang="en-GB" sz="1500" dirty="0" smtClean="0"/>
              <a:t>: Once the data is collected, it can be used effectively for all manner of purposes, but collecting and using the data is also a learning experience for a company. Problems occur when collecting information, processes, barriers and knowing these makes it easier the next time. </a:t>
            </a:r>
          </a:p>
          <a:p>
            <a:pPr marL="285750" indent="-285750">
              <a:buClr>
                <a:srgbClr val="C00000"/>
              </a:buClr>
              <a:buSzPct val="80000"/>
              <a:buFont typeface="Arial" panose="020B0604020202020204" pitchFamily="34" charset="0"/>
              <a:buChar char="►"/>
            </a:pPr>
            <a:r>
              <a:rPr lang="en-GB" sz="1500" dirty="0" smtClean="0"/>
              <a:t>For example a school will follow a tried and tested routine for collecting new students data because it works, it may not be the most efficient way of receiving data but importing a file from a prior school is effective. In so doing, this will strengthen the method of collection in the following ways:</a:t>
            </a:r>
            <a:endParaRPr lang="en-GB" sz="1500" dirty="0"/>
          </a:p>
          <a:p>
            <a:pPr marL="631825" indent="-285750">
              <a:buClr>
                <a:srgbClr val="C00000"/>
              </a:buClr>
              <a:buFont typeface="Courier New" panose="02070309020205020404" pitchFamily="49" charset="0"/>
              <a:buChar char="o"/>
            </a:pPr>
            <a:r>
              <a:rPr lang="en-GB" sz="1500" b="1" dirty="0" smtClean="0"/>
              <a:t>data </a:t>
            </a:r>
            <a:r>
              <a:rPr lang="en-GB" sz="1500" b="1" dirty="0"/>
              <a:t>capture </a:t>
            </a:r>
            <a:r>
              <a:rPr lang="en-GB" sz="1500" dirty="0" smtClean="0"/>
              <a:t>– knowing which method works, allows a school to plan for next year by linking with feeder schools to collect data months before the students start their first day. This way the data is prepared.</a:t>
            </a:r>
            <a:endParaRPr lang="en-GB" sz="1500" dirty="0"/>
          </a:p>
          <a:p>
            <a:pPr marL="631825" indent="-285750">
              <a:buClr>
                <a:srgbClr val="C00000"/>
              </a:buClr>
              <a:buFont typeface="Courier New" panose="02070309020205020404" pitchFamily="49" charset="0"/>
              <a:buChar char="o"/>
            </a:pPr>
            <a:r>
              <a:rPr lang="en-GB" sz="1500" b="1" dirty="0" smtClean="0"/>
              <a:t>data </a:t>
            </a:r>
            <a:r>
              <a:rPr lang="en-GB" sz="1500" b="1" dirty="0"/>
              <a:t>organisation and storage </a:t>
            </a:r>
            <a:r>
              <a:rPr lang="en-GB" sz="1500" dirty="0" smtClean="0"/>
              <a:t>– knowing how and where to store, and learning from mistakes moves a school closer to secure protection.</a:t>
            </a:r>
            <a:endParaRPr lang="en-GB" sz="1500" dirty="0"/>
          </a:p>
          <a:p>
            <a:pPr marL="631825" indent="-285750">
              <a:buClr>
                <a:srgbClr val="C00000"/>
              </a:buClr>
              <a:buFont typeface="Courier New" panose="02070309020205020404" pitchFamily="49" charset="0"/>
              <a:buChar char="o"/>
            </a:pPr>
            <a:r>
              <a:rPr lang="en-GB" sz="1500" b="1" dirty="0" smtClean="0"/>
              <a:t>cleaning </a:t>
            </a:r>
            <a:r>
              <a:rPr lang="en-GB" sz="1500" b="1" dirty="0"/>
              <a:t>and manipulation </a:t>
            </a:r>
            <a:r>
              <a:rPr lang="en-GB" sz="1500" dirty="0" smtClean="0"/>
              <a:t>– It is in the best interests for a school to have the data like new students prepared months beforehand, students will need to be in the right lessons, right classes, with the right curriculum and through processes of cleansing and using data will a school learn the most efficient way of doing so.</a:t>
            </a:r>
            <a:endParaRPr lang="en-GB" sz="1500" dirty="0"/>
          </a:p>
          <a:p>
            <a:pPr marL="631825" indent="-285750">
              <a:buClr>
                <a:srgbClr val="C00000"/>
              </a:buClr>
              <a:buFont typeface="Courier New" panose="02070309020205020404" pitchFamily="49" charset="0"/>
              <a:buChar char="o"/>
            </a:pPr>
            <a:r>
              <a:rPr lang="en-GB" sz="1500" b="1" dirty="0" smtClean="0"/>
              <a:t>presentation </a:t>
            </a:r>
            <a:r>
              <a:rPr lang="en-GB" sz="1500" b="1" dirty="0"/>
              <a:t>of </a:t>
            </a:r>
            <a:r>
              <a:rPr lang="en-GB" sz="1500" b="1" dirty="0" smtClean="0"/>
              <a:t>results </a:t>
            </a:r>
            <a:r>
              <a:rPr lang="en-GB" sz="1500" dirty="0" smtClean="0"/>
              <a:t>– think about the way a teacher uses the data on a management system, tracking students progress and attendance, presenting this in  an effective way allows the different users to understand it better, planning for the presentation methods allows the school to look more professional.</a:t>
            </a:r>
          </a:p>
          <a:p>
            <a:pPr>
              <a:buClr>
                <a:srgbClr val="C00000"/>
              </a:buClr>
              <a:buSzPct val="80000"/>
            </a:pPr>
            <a:r>
              <a:rPr lang="en-US" sz="1500" b="1" dirty="0" smtClean="0">
                <a:solidFill>
                  <a:srgbClr val="FF0000"/>
                </a:solidFill>
              </a:rPr>
              <a:t>P2.2 </a:t>
            </a:r>
            <a:r>
              <a:rPr lang="en-US" sz="1500" b="1" dirty="0">
                <a:solidFill>
                  <a:srgbClr val="FF0000"/>
                </a:solidFill>
              </a:rPr>
              <a:t>– Task </a:t>
            </a:r>
            <a:r>
              <a:rPr lang="en-US" sz="1500" b="1" dirty="0" smtClean="0">
                <a:solidFill>
                  <a:srgbClr val="FF0000"/>
                </a:solidFill>
              </a:rPr>
              <a:t>07 </a:t>
            </a:r>
            <a:r>
              <a:rPr lang="en-US" sz="1500" dirty="0">
                <a:solidFill>
                  <a:srgbClr val="FF0000"/>
                </a:solidFill>
              </a:rPr>
              <a:t>– </a:t>
            </a:r>
            <a:r>
              <a:rPr lang="en-US" sz="1500" dirty="0" smtClean="0">
                <a:solidFill>
                  <a:srgbClr val="FF0000"/>
                </a:solidFill>
              </a:rPr>
              <a:t>Describe using examples, in terms of planning, how and why it is important for a business to accurately define their information requirements.</a:t>
            </a:r>
            <a:endParaRPr lang="en-US" sz="1500" dirty="0">
              <a:solidFill>
                <a:srgbClr val="FF0000"/>
              </a:solidFill>
            </a:endParaRPr>
          </a:p>
          <a:p>
            <a:pPr>
              <a:buClr>
                <a:srgbClr val="C00000"/>
              </a:buClr>
              <a:buSzPct val="80000"/>
            </a:pPr>
            <a:r>
              <a:rPr lang="en-US" sz="1500" b="1" dirty="0" smtClean="0">
                <a:solidFill>
                  <a:srgbClr val="FF0000"/>
                </a:solidFill>
              </a:rPr>
              <a:t>M1.4 </a:t>
            </a:r>
            <a:r>
              <a:rPr lang="en-US" sz="1500" b="1" dirty="0">
                <a:solidFill>
                  <a:srgbClr val="FF0000"/>
                </a:solidFill>
              </a:rPr>
              <a:t>– Task </a:t>
            </a:r>
            <a:r>
              <a:rPr lang="en-US" sz="1500" b="1" dirty="0" smtClean="0">
                <a:solidFill>
                  <a:srgbClr val="FF0000"/>
                </a:solidFill>
              </a:rPr>
              <a:t>08 </a:t>
            </a:r>
            <a:r>
              <a:rPr lang="en-US" sz="1500" dirty="0">
                <a:solidFill>
                  <a:srgbClr val="FF0000"/>
                </a:solidFill>
              </a:rPr>
              <a:t>– </a:t>
            </a:r>
            <a:r>
              <a:rPr lang="en-US" sz="1500" dirty="0" smtClean="0">
                <a:solidFill>
                  <a:srgbClr val="FF0000"/>
                </a:solidFill>
              </a:rPr>
              <a:t>In the context of </a:t>
            </a:r>
            <a:r>
              <a:rPr lang="en-US" sz="1500" dirty="0">
                <a:solidFill>
                  <a:srgbClr val="FF0000"/>
                </a:solidFill>
              </a:rPr>
              <a:t>the scenario, describe how planning</a:t>
            </a:r>
            <a:r>
              <a:rPr lang="en-GB" sz="1500" dirty="0">
                <a:solidFill>
                  <a:srgbClr val="FF0000"/>
                </a:solidFill>
              </a:rPr>
              <a:t> their data collection and usage effectively can benefit the company.</a:t>
            </a:r>
          </a:p>
        </p:txBody>
      </p:sp>
    </p:spTree>
    <p:extLst>
      <p:ext uri="{BB962C8B-B14F-4D97-AF65-F5344CB8AC3E}">
        <p14:creationId xmlns:p14="http://schemas.microsoft.com/office/powerpoint/2010/main" val="227956671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179512" y="1052736"/>
            <a:ext cx="8784976" cy="5747727"/>
          </a:xfrm>
          <a:prstGeom prst="rect">
            <a:avLst/>
          </a:prstGeom>
        </p:spPr>
        <p:txBody>
          <a:bodyPr wrap="square">
            <a:spAutoFit/>
          </a:bodyPr>
          <a:lstStyle/>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50" dirty="0" smtClean="0">
                <a:latin typeface="Arial" panose="020B0604020202020204" pitchFamily="34" charset="0"/>
                <a:cs typeface="Arial" panose="020B0604020202020204" pitchFamily="34" charset="0"/>
              </a:rPr>
              <a: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643324"/>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35496" y="44624"/>
            <a:ext cx="7776864" cy="548680"/>
          </a:xfrm>
        </p:spPr>
        <p:txBody>
          <a:bodyPr>
            <a:noAutofit/>
          </a:bodyPr>
          <a:lstStyle/>
          <a:p>
            <a:r>
              <a:rPr lang="en-US" sz="3600" dirty="0" smtClean="0"/>
              <a:t>LO1 - Assessment</a:t>
            </a:r>
            <a:endParaRPr lang="en-GB" sz="3600" dirty="0"/>
          </a:p>
        </p:txBody>
      </p:sp>
      <p:sp>
        <p:nvSpPr>
          <p:cNvPr id="6" name="Rectangle 5"/>
          <p:cNvSpPr/>
          <p:nvPr/>
        </p:nvSpPr>
        <p:spPr>
          <a:xfrm>
            <a:off x="161444" y="1052736"/>
            <a:ext cx="8803044" cy="5521512"/>
          </a:xfrm>
          <a:prstGeom prst="rect">
            <a:avLst/>
          </a:prstGeom>
        </p:spPr>
        <p:txBody>
          <a:bodyPr wrap="square">
            <a:spAutoFit/>
          </a:bodyPr>
          <a:lstStyle/>
          <a:p>
            <a:pPr>
              <a:buClr>
                <a:srgbClr val="C00000"/>
              </a:buClr>
              <a:buSzPct val="80000"/>
            </a:pPr>
            <a:r>
              <a:rPr lang="en-US" sz="1960" b="1" dirty="0">
                <a:solidFill>
                  <a:srgbClr val="FF0000"/>
                </a:solidFill>
              </a:rPr>
              <a:t>P1.1 – Task 01 </a:t>
            </a:r>
            <a:r>
              <a:rPr lang="en-US" sz="1960" dirty="0">
                <a:solidFill>
                  <a:srgbClr val="FF0000"/>
                </a:solidFill>
              </a:rPr>
              <a:t>– Describe in a report what Data Types are, and how Quantitative and Qualitative data differs.</a:t>
            </a:r>
          </a:p>
          <a:p>
            <a:pPr>
              <a:buClr>
                <a:srgbClr val="C00000"/>
              </a:buClr>
              <a:buSzPct val="80000"/>
            </a:pPr>
            <a:r>
              <a:rPr lang="en-US" sz="1960" b="1" dirty="0">
                <a:solidFill>
                  <a:srgbClr val="FF0000"/>
                </a:solidFill>
              </a:rPr>
              <a:t>M1.1 – Task 02 </a:t>
            </a:r>
            <a:r>
              <a:rPr lang="en-US" sz="1960" dirty="0">
                <a:solidFill>
                  <a:srgbClr val="FF0000"/>
                </a:solidFill>
              </a:rPr>
              <a:t>– Using the Project Scenario, describe in a report, using examples, the benefits and disadvantages of Qualitative and Quantitative data.</a:t>
            </a:r>
          </a:p>
          <a:p>
            <a:pPr>
              <a:buClr>
                <a:srgbClr val="C00000"/>
              </a:buClr>
              <a:buSzPct val="80000"/>
            </a:pPr>
            <a:r>
              <a:rPr lang="en-US" sz="1960" b="1" dirty="0" smtClean="0">
                <a:solidFill>
                  <a:srgbClr val="FF0000"/>
                </a:solidFill>
              </a:rPr>
              <a:t>P1.1 </a:t>
            </a:r>
            <a:r>
              <a:rPr lang="en-US" sz="1960" b="1" dirty="0">
                <a:solidFill>
                  <a:srgbClr val="FF0000"/>
                </a:solidFill>
              </a:rPr>
              <a:t>– Task 03 </a:t>
            </a:r>
            <a:r>
              <a:rPr lang="en-US" sz="1960" dirty="0">
                <a:solidFill>
                  <a:srgbClr val="FF0000"/>
                </a:solidFill>
              </a:rPr>
              <a:t>– Describe in a report using examples what structured and unstructured data is.</a:t>
            </a:r>
          </a:p>
          <a:p>
            <a:pPr>
              <a:buClr>
                <a:srgbClr val="C00000"/>
              </a:buClr>
              <a:buSzPct val="80000"/>
            </a:pPr>
            <a:r>
              <a:rPr lang="en-US" sz="1960" b="1" dirty="0">
                <a:solidFill>
                  <a:srgbClr val="FF0000"/>
                </a:solidFill>
              </a:rPr>
              <a:t>M1.2 – Task 04 </a:t>
            </a:r>
            <a:r>
              <a:rPr lang="en-US" sz="1960" dirty="0">
                <a:solidFill>
                  <a:srgbClr val="FF0000"/>
                </a:solidFill>
              </a:rPr>
              <a:t>– Using the Project Scenario, describe in a report using examples the benefits and disadvantages of Qualitative and Quantitative data.</a:t>
            </a:r>
          </a:p>
          <a:p>
            <a:pPr>
              <a:buClr>
                <a:srgbClr val="C00000"/>
              </a:buClr>
              <a:buSzPct val="80000"/>
            </a:pPr>
            <a:r>
              <a:rPr lang="en-US" sz="1960" b="1" dirty="0" smtClean="0">
                <a:solidFill>
                  <a:srgbClr val="FF0000"/>
                </a:solidFill>
              </a:rPr>
              <a:t>P2.1 </a:t>
            </a:r>
            <a:r>
              <a:rPr lang="en-US" sz="1960" b="1" dirty="0">
                <a:solidFill>
                  <a:srgbClr val="FF0000"/>
                </a:solidFill>
              </a:rPr>
              <a:t>– Task 05 </a:t>
            </a:r>
            <a:r>
              <a:rPr lang="en-US" sz="1960" dirty="0">
                <a:solidFill>
                  <a:srgbClr val="FF0000"/>
                </a:solidFill>
              </a:rPr>
              <a:t>– </a:t>
            </a:r>
            <a:r>
              <a:rPr lang="en-US" sz="1960" dirty="0" err="1">
                <a:solidFill>
                  <a:srgbClr val="FF0000"/>
                </a:solidFill>
              </a:rPr>
              <a:t>Summarise</a:t>
            </a:r>
            <a:r>
              <a:rPr lang="en-US" sz="1960" dirty="0">
                <a:solidFill>
                  <a:srgbClr val="FF0000"/>
                </a:solidFill>
              </a:rPr>
              <a:t>, using examples, the stages of data analysis </a:t>
            </a:r>
          </a:p>
          <a:p>
            <a:pPr>
              <a:buClr>
                <a:srgbClr val="C00000"/>
              </a:buClr>
              <a:buSzPct val="80000"/>
            </a:pPr>
            <a:r>
              <a:rPr lang="en-US" sz="1960" b="1" dirty="0">
                <a:solidFill>
                  <a:srgbClr val="FF0000"/>
                </a:solidFill>
              </a:rPr>
              <a:t>M1.3 – Task 06 </a:t>
            </a:r>
            <a:r>
              <a:rPr lang="en-US" sz="1960" dirty="0">
                <a:solidFill>
                  <a:srgbClr val="FF0000"/>
                </a:solidFill>
              </a:rPr>
              <a:t>– Using the scenario, outline the 7 stages of data analysis that the company needs to take in order to make effective use of data gathering, processing and presentation of information.</a:t>
            </a:r>
          </a:p>
          <a:p>
            <a:pPr>
              <a:buClr>
                <a:srgbClr val="C00000"/>
              </a:buClr>
              <a:buSzPct val="80000"/>
            </a:pPr>
            <a:r>
              <a:rPr lang="en-US" sz="1960" b="1" dirty="0" smtClean="0">
                <a:solidFill>
                  <a:srgbClr val="FF0000"/>
                </a:solidFill>
              </a:rPr>
              <a:t>P2.2 </a:t>
            </a:r>
            <a:r>
              <a:rPr lang="en-US" sz="1960" b="1" dirty="0">
                <a:solidFill>
                  <a:srgbClr val="FF0000"/>
                </a:solidFill>
              </a:rPr>
              <a:t>– Task </a:t>
            </a:r>
            <a:r>
              <a:rPr lang="en-US" sz="1960" b="1" dirty="0" smtClean="0">
                <a:solidFill>
                  <a:srgbClr val="FF0000"/>
                </a:solidFill>
              </a:rPr>
              <a:t>07 </a:t>
            </a:r>
            <a:r>
              <a:rPr lang="en-US" sz="1960" dirty="0">
                <a:solidFill>
                  <a:srgbClr val="FF0000"/>
                </a:solidFill>
              </a:rPr>
              <a:t>– </a:t>
            </a:r>
            <a:r>
              <a:rPr lang="en-US" sz="1960" dirty="0" smtClean="0">
                <a:solidFill>
                  <a:srgbClr val="FF0000"/>
                </a:solidFill>
              </a:rPr>
              <a:t>Describe using examples, in terms of planning, how and why it is important for a business to accurately define their information requirements.</a:t>
            </a:r>
            <a:endParaRPr lang="en-US" sz="1960" dirty="0">
              <a:solidFill>
                <a:srgbClr val="FF0000"/>
              </a:solidFill>
            </a:endParaRPr>
          </a:p>
          <a:p>
            <a:pPr>
              <a:buClr>
                <a:srgbClr val="C00000"/>
              </a:buClr>
              <a:buSzPct val="80000"/>
            </a:pPr>
            <a:r>
              <a:rPr lang="en-US" sz="1960" b="1" dirty="0" smtClean="0">
                <a:solidFill>
                  <a:srgbClr val="FF0000"/>
                </a:solidFill>
              </a:rPr>
              <a:t>M1.4 </a:t>
            </a:r>
            <a:r>
              <a:rPr lang="en-US" sz="1960" b="1" dirty="0">
                <a:solidFill>
                  <a:srgbClr val="FF0000"/>
                </a:solidFill>
              </a:rPr>
              <a:t>– Task </a:t>
            </a:r>
            <a:r>
              <a:rPr lang="en-US" sz="1960" b="1" dirty="0" smtClean="0">
                <a:solidFill>
                  <a:srgbClr val="FF0000"/>
                </a:solidFill>
              </a:rPr>
              <a:t>08 </a:t>
            </a:r>
            <a:r>
              <a:rPr lang="en-US" sz="1960" dirty="0">
                <a:solidFill>
                  <a:srgbClr val="FF0000"/>
                </a:solidFill>
              </a:rPr>
              <a:t>– </a:t>
            </a:r>
            <a:r>
              <a:rPr lang="en-US" sz="1960" dirty="0" smtClean="0">
                <a:solidFill>
                  <a:srgbClr val="FF0000"/>
                </a:solidFill>
              </a:rPr>
              <a:t>In the context of </a:t>
            </a:r>
            <a:r>
              <a:rPr lang="en-US" sz="1960" dirty="0">
                <a:solidFill>
                  <a:srgbClr val="FF0000"/>
                </a:solidFill>
              </a:rPr>
              <a:t>the scenario, describe how planning</a:t>
            </a:r>
            <a:r>
              <a:rPr lang="en-GB" sz="1960" dirty="0">
                <a:solidFill>
                  <a:srgbClr val="FF0000"/>
                </a:solidFill>
              </a:rPr>
              <a:t> their data collection and usage effectively can benefit the company.</a:t>
            </a:r>
          </a:p>
        </p:txBody>
      </p:sp>
    </p:spTree>
    <p:extLst>
      <p:ext uri="{BB962C8B-B14F-4D97-AF65-F5344CB8AC3E}">
        <p14:creationId xmlns:p14="http://schemas.microsoft.com/office/powerpoint/2010/main" val="215873761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1940995021"/>
              </p:ext>
            </p:extLst>
          </p:nvPr>
        </p:nvGraphicFramePr>
        <p:xfrm>
          <a:off x="179512" y="1052736"/>
          <a:ext cx="8784976" cy="5581650"/>
        </p:xfrm>
        <a:graphic>
          <a:graphicData uri="http://schemas.openxmlformats.org/drawingml/2006/table">
            <a:tbl>
              <a:tblPr firstRow="1" bandRow="1">
                <a:tableStyleId>{5C22544A-7EE6-4342-B048-85BDC9FD1C3A}</a:tableStyleId>
              </a:tblPr>
              <a:tblGrid>
                <a:gridCol w="1769351"/>
                <a:gridCol w="2432857"/>
                <a:gridCol w="2679357"/>
                <a:gridCol w="1903411"/>
              </a:tblGrid>
              <a:tr h="202312">
                <a:tc>
                  <a:txBody>
                    <a:bodyPr/>
                    <a:lstStyle/>
                    <a:p>
                      <a:pPr algn="ctr"/>
                      <a:r>
                        <a:rPr lang="en-US" sz="1100" dirty="0" smtClean="0">
                          <a:latin typeface="Arial" panose="020B0604020202020204" pitchFamily="34" charset="0"/>
                          <a:cs typeface="Arial" panose="020B0604020202020204" pitchFamily="34" charset="0"/>
                        </a:rPr>
                        <a:t>LO</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Pass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Merit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Distinction</a:t>
                      </a:r>
                      <a:endParaRPr lang="en-GB" sz="1100" dirty="0">
                        <a:latin typeface="Arial" panose="020B0604020202020204" pitchFamily="34" charset="0"/>
                        <a:cs typeface="Arial" panose="020B0604020202020204" pitchFamily="34" charset="0"/>
                      </a:endParaRPr>
                    </a:p>
                  </a:txBody>
                  <a:tcPr/>
                </a:tc>
              </a:tr>
              <a:tr h="259229">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The assessment criteria are the Pass requirements for this unit.</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00" dirty="0">
                        <a:latin typeface="Arial" panose="020B0604020202020204" pitchFamily="34" charset="0"/>
                        <a:cs typeface="Arial" panose="020B0604020202020204" pitchFamily="34" charset="0"/>
                      </a:endParaRPr>
                    </a:p>
                  </a:txBody>
                  <a:tcPr/>
                </a:tc>
              </a:tr>
              <a:tr h="491490">
                <a:tc rowSpan="2">
                  <a:txBody>
                    <a:bodyPr/>
                    <a:lstStyle/>
                    <a:p>
                      <a:r>
                        <a:rPr lang="en-US" sz="1100" dirty="0" smtClean="0">
                          <a:latin typeface="Arial" panose="020B0604020202020204" pitchFamily="34" charset="0"/>
                          <a:cs typeface="Arial" panose="020B0604020202020204" pitchFamily="34" charset="0"/>
                        </a:rPr>
                        <a:t>1 - Understand the purpose and stages of data analysis and design</a:t>
                      </a:r>
                      <a:endParaRPr lang="en-GB" sz="11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00" dirty="0" smtClean="0">
                          <a:latin typeface="Arial" panose="020B0604020202020204" pitchFamily="34" charset="0"/>
                          <a:cs typeface="Arial" panose="020B0604020202020204" pitchFamily="34" charset="0"/>
                        </a:rPr>
                        <a:t>P1: Explain the types of data that can be analysed</a:t>
                      </a:r>
                      <a:endParaRPr lang="en-GB" sz="1100" dirty="0">
                        <a:latin typeface="Arial" panose="020B0604020202020204" pitchFamily="34" charset="0"/>
                        <a:cs typeface="Arial" panose="020B0604020202020204" pitchFamily="34" charset="0"/>
                      </a:endParaRPr>
                    </a:p>
                  </a:txBody>
                  <a:tcPr>
                    <a:solidFill>
                      <a:srgbClr val="FFC000"/>
                    </a:solidFill>
                  </a:tcPr>
                </a:tc>
                <a:tc rowSpan="2">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c rowSpan="2">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r>
              <a:tr h="49149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P2*: </a:t>
                      </a:r>
                      <a:r>
                        <a:rPr lang="en-US" sz="1100" dirty="0" err="1" smtClean="0">
                          <a:latin typeface="Arial" panose="020B0604020202020204" pitchFamily="34" charset="0"/>
                          <a:cs typeface="Arial" panose="020B0604020202020204" pitchFamily="34" charset="0"/>
                        </a:rPr>
                        <a:t>Summarise</a:t>
                      </a:r>
                      <a:r>
                        <a:rPr lang="en-US" sz="1100" dirty="0" smtClean="0">
                          <a:latin typeface="Arial" panose="020B0604020202020204" pitchFamily="34" charset="0"/>
                          <a:cs typeface="Arial" panose="020B0604020202020204" pitchFamily="34" charset="0"/>
                        </a:rPr>
                        <a:t> the stages of data analysis </a:t>
                      </a:r>
                      <a:r>
                        <a:rPr lang="en-US" sz="1100" i="1" dirty="0" smtClean="0">
                          <a:latin typeface="Arial" panose="020B0604020202020204" pitchFamily="34" charset="0"/>
                          <a:cs typeface="Arial" panose="020B0604020202020204" pitchFamily="34" charset="0"/>
                        </a:rPr>
                        <a:t>(*Synoptic assessment from Unit 1 Fundamentals of IT, Unit 2 Global information)</a:t>
                      </a:r>
                      <a:endParaRPr lang="en-GB" sz="1100" i="1" dirty="0">
                        <a:latin typeface="Arial" panose="020B0604020202020204" pitchFamily="34" charset="0"/>
                        <a:cs typeface="Arial" panose="020B0604020202020204" pitchFamily="34" charset="0"/>
                      </a:endParaRPr>
                    </a:p>
                  </a:txBody>
                  <a:tcPr>
                    <a:solidFill>
                      <a:srgbClr val="FFC000"/>
                    </a:solidFill>
                  </a:tcPr>
                </a:tc>
                <a:tc vMerge="1">
                  <a:txBody>
                    <a:bodyPr/>
                    <a:lstStyle/>
                    <a:p>
                      <a:endParaRPr lang="en-GB"/>
                    </a:p>
                  </a:txBody>
                  <a:tcPr/>
                </a:tc>
                <a:tc vMerge="1">
                  <a:txBody>
                    <a:bodyPr/>
                    <a:lstStyle/>
                    <a:p>
                      <a:endParaRPr lang="en-GB"/>
                    </a:p>
                  </a:txBody>
                  <a:tcPr/>
                </a:tc>
              </a:tr>
              <a:tr h="685800">
                <a:tc rowSpan="2">
                  <a:txBody>
                    <a:bodyPr/>
                    <a:lstStyle/>
                    <a:p>
                      <a:r>
                        <a:rPr lang="en-US" sz="1100" dirty="0" smtClean="0">
                          <a:latin typeface="Arial" panose="020B0604020202020204" pitchFamily="34" charset="0"/>
                          <a:cs typeface="Arial" panose="020B0604020202020204" pitchFamily="34" charset="0"/>
                        </a:rPr>
                        <a:t>2 - Be able to investigate client requirements for data analysis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P3: Establish the data analysis and design requirements for a specified business requirement</a:t>
                      </a:r>
                    </a:p>
                  </a:txBody>
                  <a:tcPr/>
                </a:tc>
                <a:tc>
                  <a:txBody>
                    <a:bodyPr/>
                    <a:lstStyle/>
                    <a:p>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r>
              <a:tr h="68580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P4: Gather data for the specified business requirement using quantitative and qualitative techniques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M2: Develop the data requirements for the specified business requirement using different qualitative and quantitative data analysis methods</a:t>
                      </a:r>
                      <a:endParaRPr lang="en-GB" sz="1100" dirty="0">
                        <a:latin typeface="Arial" panose="020B0604020202020204" pitchFamily="34" charset="0"/>
                        <a:cs typeface="Arial" panose="020B0604020202020204" pitchFamily="34" charset="0"/>
                      </a:endParaRPr>
                    </a:p>
                  </a:txBody>
                  <a:tcPr/>
                </a:tc>
                <a:tc vMerge="1">
                  <a:txBody>
                    <a:bodyPr/>
                    <a:lstStyle/>
                    <a:p>
                      <a:endParaRPr lang="en-GB"/>
                    </a:p>
                  </a:txBody>
                  <a:tcPr/>
                </a:tc>
              </a:tr>
              <a:tr h="640080">
                <a:tc>
                  <a:txBody>
                    <a:bodyPr/>
                    <a:lstStyle/>
                    <a:p>
                      <a:r>
                        <a:rPr lang="en-US" sz="1100" dirty="0" smtClean="0">
                          <a:latin typeface="Arial" panose="020B0604020202020204" pitchFamily="34" charset="0"/>
                          <a:cs typeface="Arial" panose="020B0604020202020204" pitchFamily="34" charset="0"/>
                        </a:rPr>
                        <a:t>3 - Be able to develop data design solutions to meet business requirements.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P5*: Create the outline scope of the data design model for the specified business requirement. </a:t>
                      </a:r>
                      <a:r>
                        <a:rPr lang="en-US" sz="1100" i="1" dirty="0" smtClean="0">
                          <a:latin typeface="Arial" panose="020B0604020202020204" pitchFamily="34" charset="0"/>
                          <a:cs typeface="Arial" panose="020B0604020202020204" pitchFamily="34" charset="0"/>
                        </a:rPr>
                        <a:t>(*Synoptic assessment from Unit 3 Cyber security)</a:t>
                      </a:r>
                      <a:endParaRPr lang="en-GB" sz="1100" i="1" dirty="0">
                        <a:latin typeface="Arial" panose="020B0604020202020204" pitchFamily="34" charset="0"/>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D1: Construct the logical data model for the specified business requirement</a:t>
                      </a:r>
                      <a:endParaRPr lang="en-GB" sz="1100" dirty="0">
                        <a:latin typeface="Arial" panose="020B0604020202020204" pitchFamily="34" charset="0"/>
                        <a:cs typeface="Arial" panose="020B0604020202020204" pitchFamily="34" charset="0"/>
                      </a:endParaRPr>
                    </a:p>
                  </a:txBody>
                  <a:tcPr/>
                </a:tc>
              </a:tr>
              <a:tr h="314766">
                <a:tc>
                  <a:txBody>
                    <a:bodyPr/>
                    <a:lstStyle/>
                    <a:p>
                      <a:r>
                        <a:rPr lang="en-US" sz="1100" dirty="0" smtClean="0">
                          <a:latin typeface="Arial" panose="020B0604020202020204" pitchFamily="34" charset="0"/>
                          <a:cs typeface="Arial" panose="020B0604020202020204" pitchFamily="34" charset="0"/>
                        </a:rPr>
                        <a:t>4 - Be able to present data analysis and design solutions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P6: Prepare the data design documentation for a presentation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M3: Present the data design documentation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D2: Evaluate the logical data model against the original specified business requirement</a:t>
                      </a:r>
                      <a:endParaRPr lang="en-GB" sz="11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53663599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583413778"/>
              </p:ext>
            </p:extLst>
          </p:nvPr>
        </p:nvGraphicFramePr>
        <p:xfrm>
          <a:off x="7326372" y="1052736"/>
          <a:ext cx="1638116" cy="557212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360040">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Big Data?</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my current digital footprint?</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Is Cloud Storage of data more secure than hard storage?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I ever need to interpret a database in my lifetime?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All these technical terms, does it have to be so complicated?</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the GUI of a database help the user that much</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a database when a spreadsheet is so good?</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80312"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43198" y="1052736"/>
            <a:ext cx="7111166" cy="5647700"/>
          </a:xfrm>
          <a:prstGeom prst="rect">
            <a:avLst/>
          </a:prstGeom>
        </p:spPr>
        <p:txBody>
          <a:bodyPr wrap="square">
            <a:spAutoFit/>
          </a:bodyPr>
          <a:lstStyle/>
          <a:p>
            <a:r>
              <a:rPr lang="en-US" sz="1900" b="1" dirty="0"/>
              <a:t>LO1 Understand the purpose and stages of data analysis and design </a:t>
            </a:r>
            <a:endParaRPr lang="en-US" sz="1900" dirty="0"/>
          </a:p>
          <a:p>
            <a:r>
              <a:rPr lang="en-US" sz="1900" b="1" dirty="0"/>
              <a:t>P1: </a:t>
            </a:r>
            <a:r>
              <a:rPr lang="en-US" sz="1900" dirty="0"/>
              <a:t>Learners should explain the four different data types identified in the teaching content, using appropriate examples they have researched. This can be in the form of a guide for new IT learners, a presentation with speaker notes or a report. </a:t>
            </a:r>
          </a:p>
          <a:p>
            <a:r>
              <a:rPr lang="en-US" sz="1900" b="1" dirty="0"/>
              <a:t>P2: </a:t>
            </a:r>
            <a:r>
              <a:rPr lang="en-US" sz="1900" dirty="0"/>
              <a:t>Learners must </a:t>
            </a:r>
            <a:r>
              <a:rPr lang="en-US" sz="1900" dirty="0" err="1"/>
              <a:t>summarise</a:t>
            </a:r>
            <a:r>
              <a:rPr lang="en-US" sz="1900" dirty="0"/>
              <a:t> all of the stages of data analysis to include purpose and relevance of each stage to the production of useful and cost effective data. This could be presented as a presentation with speaker notes, a report or a guide to data analysts. </a:t>
            </a:r>
          </a:p>
          <a:p>
            <a:r>
              <a:rPr lang="en-US" sz="1900" b="1" dirty="0"/>
              <a:t>M1: </a:t>
            </a:r>
            <a:r>
              <a:rPr lang="en-US" sz="1900" dirty="0"/>
              <a:t>Learners could use actual examples to highlight the importance of </a:t>
            </a:r>
            <a:r>
              <a:rPr lang="en-US" sz="1900" dirty="0" err="1"/>
              <a:t>recognising</a:t>
            </a:r>
            <a:r>
              <a:rPr lang="en-US" sz="1900" dirty="0"/>
              <a:t> the information requirements of a specific business need prior to data collection. Research may identify only issues arising from poor requirements planning but learners would be able to use such examples to </a:t>
            </a:r>
            <a:r>
              <a:rPr lang="en-US" sz="1900" dirty="0" err="1"/>
              <a:t>emphasise</a:t>
            </a:r>
            <a:r>
              <a:rPr lang="en-US" sz="1900" dirty="0"/>
              <a:t> the importance of accurately identifying requirements. This may take the form of a report or a presentation with speaker notes or a video presentation. </a:t>
            </a:r>
            <a:endParaRPr lang="en-GB" sz="19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93952730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0156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350" dirty="0"/>
              <a:t>You are one of several junior data analysts at DA&amp;D Ltd who have joined a new team whose members have been brought together to carry out the data analysis and design for the project below. It is important to ensure that everyone is up to speed with the way that DA&amp;D Ltd interprets data analysis and design.</a:t>
            </a:r>
          </a:p>
          <a:p>
            <a:pPr marL="285750" indent="-285750">
              <a:buClr>
                <a:srgbClr val="C00000"/>
              </a:buClr>
              <a:buSzPct val="80000"/>
              <a:buFont typeface="Arial" panose="020B0604020202020204" pitchFamily="34" charset="0"/>
              <a:buChar char="►"/>
            </a:pPr>
            <a:r>
              <a:rPr lang="en-US" sz="1350" dirty="0"/>
              <a:t>As part of the group you have been asked, by the senior analyst, to explain your perceptions of data analysis and design so that an agreed approach can be identified</a:t>
            </a:r>
            <a:r>
              <a:rPr lang="en-US" sz="1350" dirty="0" smtClean="0"/>
              <a:t>.</a:t>
            </a:r>
          </a:p>
          <a:p>
            <a:pPr marL="285750" indent="-285750">
              <a:buClr>
                <a:srgbClr val="C00000"/>
              </a:buClr>
              <a:buSzPct val="80000"/>
              <a:buFont typeface="Arial" panose="020B0604020202020204" pitchFamily="34" charset="0"/>
              <a:buChar char="►"/>
            </a:pPr>
            <a:r>
              <a:rPr lang="en-US" sz="1350" dirty="0">
                <a:solidFill>
                  <a:srgbClr val="FF0000"/>
                </a:solidFill>
              </a:rPr>
              <a:t>‘The Eyes Have IT’ is a two site firm of opticians. Both locations are in the medium size town of </a:t>
            </a:r>
            <a:r>
              <a:rPr lang="en-US" sz="1350" dirty="0" err="1">
                <a:solidFill>
                  <a:srgbClr val="FF0000"/>
                </a:solidFill>
              </a:rPr>
              <a:t>Stanaughton</a:t>
            </a:r>
            <a:r>
              <a:rPr lang="en-US" sz="1350" dirty="0">
                <a:solidFill>
                  <a:srgbClr val="FF0000"/>
                </a:solidFill>
              </a:rPr>
              <a:t> in </a:t>
            </a:r>
            <a:r>
              <a:rPr lang="en-US" sz="1350" dirty="0" err="1">
                <a:solidFill>
                  <a:srgbClr val="FF0000"/>
                </a:solidFill>
              </a:rPr>
              <a:t>Middleshire</a:t>
            </a:r>
            <a:r>
              <a:rPr lang="en-US" sz="1350" dirty="0">
                <a:solidFill>
                  <a:srgbClr val="FF0000"/>
                </a:solidFill>
              </a:rPr>
              <a:t>. Until now they have used a simple ‘off the shelf’ spreadsheet system to manage their data, which was set up by the former book keeper. However, business is growing with more walk-in customers and, thanks to the new website designed by the son of the founder, people are also showing an interest online. The old spreadsheet system is being overwhelmed and the web designer has suggested that a new system is required and that DA&amp;D Ltd should be approached. The current data, held on individual spreadsheets covers: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details: i.e. forename, middle initial, surname, address including post code, age, gender, data of last appointment, date of next schedules appointment;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medical and optical history: name and address of patient, results of tests i.e. cover test, slit test, glaucoma test, colour test;</a:t>
            </a:r>
          </a:p>
          <a:p>
            <a:pPr marL="541338" indent="-285750">
              <a:buClr>
                <a:srgbClr val="C00000"/>
              </a:buClr>
              <a:buSzPct val="80000"/>
              <a:buFont typeface="Courier New" panose="02070309020205020404" pitchFamily="49" charset="0"/>
              <a:buChar char="o"/>
            </a:pPr>
            <a:r>
              <a:rPr lang="en-US" sz="1350" dirty="0" smtClean="0">
                <a:solidFill>
                  <a:srgbClr val="FF0000"/>
                </a:solidFill>
              </a:rPr>
              <a:t>name </a:t>
            </a:r>
            <a:r>
              <a:rPr lang="en-US" sz="1350" dirty="0">
                <a:solidFill>
                  <a:srgbClr val="FF0000"/>
                </a:solidFill>
              </a:rPr>
              <a:t>and address of patient’s general </a:t>
            </a:r>
            <a:r>
              <a:rPr lang="en-US" sz="1350" dirty="0" err="1">
                <a:solidFill>
                  <a:srgbClr val="FF0000"/>
                </a:solidFill>
              </a:rPr>
              <a:t>practictioner</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prescriptions;</a:t>
            </a:r>
          </a:p>
          <a:p>
            <a:pPr marL="541338" indent="-285750">
              <a:buClr>
                <a:srgbClr val="C00000"/>
              </a:buClr>
              <a:buSzPct val="80000"/>
              <a:buFont typeface="Courier New" panose="02070309020205020404" pitchFamily="49" charset="0"/>
              <a:buChar char="o"/>
            </a:pPr>
            <a:r>
              <a:rPr lang="en-US" sz="1350" dirty="0" smtClean="0">
                <a:solidFill>
                  <a:srgbClr val="FF0000"/>
                </a:solidFill>
              </a:rPr>
              <a:t>glass/lenses </a:t>
            </a:r>
            <a:r>
              <a:rPr lang="en-US" sz="1350" dirty="0">
                <a:solidFill>
                  <a:srgbClr val="FF0000"/>
                </a:solidFill>
              </a:rPr>
              <a:t>purchased including make of frames, lens type, coatings, </a:t>
            </a:r>
            <a:r>
              <a:rPr lang="en-US" sz="1350" dirty="0" err="1">
                <a:solidFill>
                  <a:srgbClr val="FF0000"/>
                </a:solidFill>
              </a:rPr>
              <a:t>etc</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staff </a:t>
            </a:r>
            <a:r>
              <a:rPr lang="en-US" sz="1350" dirty="0">
                <a:solidFill>
                  <a:srgbClr val="FF0000"/>
                </a:solidFill>
              </a:rPr>
              <a:t>details;</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stock and equipment</a:t>
            </a:r>
            <a:r>
              <a:rPr lang="en-US" sz="1350" dirty="0">
                <a:solidFill>
                  <a:srgbClr val="FF0000"/>
                </a:solidFill>
              </a:rPr>
              <a:t>.</a:t>
            </a:r>
          </a:p>
          <a:p>
            <a:pPr marL="285750" indent="-285750">
              <a:buClr>
                <a:srgbClr val="C00000"/>
              </a:buClr>
              <a:buSzPct val="80000"/>
              <a:buFont typeface="Arial" panose="020B0604020202020204" pitchFamily="34" charset="0"/>
              <a:buChar char="►"/>
            </a:pPr>
            <a:r>
              <a:rPr lang="en-US" sz="1350" dirty="0">
                <a:solidFill>
                  <a:srgbClr val="FF0000"/>
                </a:solidFill>
              </a:rPr>
              <a:t>Your team has been tasked to carry out this project and is required to:</a:t>
            </a:r>
          </a:p>
          <a:p>
            <a:pPr marL="541338" indent="-285750">
              <a:buClr>
                <a:srgbClr val="C00000"/>
              </a:buClr>
              <a:buSzPct val="80000"/>
              <a:buFont typeface="Courier New" panose="02070309020205020404" pitchFamily="49" charset="0"/>
              <a:buChar char="o"/>
            </a:pPr>
            <a:r>
              <a:rPr lang="en-US" sz="1350" dirty="0" smtClean="0">
                <a:solidFill>
                  <a:srgbClr val="FF0000"/>
                </a:solidFill>
              </a:rPr>
              <a:t>use </a:t>
            </a:r>
            <a:r>
              <a:rPr lang="en-US" sz="1350" dirty="0">
                <a:solidFill>
                  <a:srgbClr val="FF0000"/>
                </a:solidFill>
              </a:rPr>
              <a:t>a range of appropriate techniques and methods to identify the current and future information requirements of the business;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the senior analyst with a detailed report on data requirements for the business and how they were identified for approval before continuing to the next phase;</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guidance on the importance of correctly identifying the data requirements before undertaking data collection activities.</a:t>
            </a:r>
            <a:endParaRPr lang="en-US" sz="1350" dirty="0" smtClean="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Unit 07 – Project Scenario</a:t>
            </a:r>
            <a:endParaRPr lang="en-GB" sz="3600" dirty="0"/>
          </a:p>
        </p:txBody>
      </p:sp>
    </p:spTree>
    <p:extLst>
      <p:ext uri="{BB962C8B-B14F-4D97-AF65-F5344CB8AC3E}">
        <p14:creationId xmlns:p14="http://schemas.microsoft.com/office/powerpoint/2010/main" val="196045100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313932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smtClean="0"/>
              <a:t>Data comes in many forms and can be collected and processed in many different ways from your school using it to track grades to a search engine using it to track viewed sites and keywords. For this project you will need to look at, analyse and compile data in a format that is presentable to a specific user’s demands but before that you need to show understanding of what and how data is and how it can be interpreted, or misinterpreted.</a:t>
            </a:r>
          </a:p>
          <a:p>
            <a:pPr>
              <a:buClr>
                <a:srgbClr val="C00000"/>
              </a:buClr>
              <a:buSzPct val="80000"/>
            </a:pPr>
            <a:r>
              <a:rPr lang="en-US" b="1" dirty="0" smtClean="0">
                <a:solidFill>
                  <a:srgbClr val="C00000"/>
                </a:solidFill>
              </a:rPr>
              <a:t>Data Types</a:t>
            </a:r>
          </a:p>
          <a:p>
            <a:pPr marL="285750" indent="-285750">
              <a:buClr>
                <a:srgbClr val="C00000"/>
              </a:buClr>
              <a:buSzPct val="80000"/>
              <a:buFont typeface="Arial" panose="020B0604020202020204" pitchFamily="34" charset="0"/>
              <a:buChar char="►"/>
            </a:pPr>
            <a:r>
              <a:rPr lang="en-US" dirty="0" smtClean="0"/>
              <a:t>A </a:t>
            </a:r>
            <a:r>
              <a:rPr lang="en-US" dirty="0"/>
              <a:t>data </a:t>
            </a:r>
            <a:r>
              <a:rPr lang="en-US" dirty="0" smtClean="0"/>
              <a:t>type is </a:t>
            </a:r>
            <a:r>
              <a:rPr lang="en-US" dirty="0"/>
              <a:t>a classification that specifies which type of value a variable has and what type of mathematical, relational or logical operations can be applied to it without causing an error. A string, for example, is a data type that is used to classify text and an integer is a data type used to classify whole numbers</a:t>
            </a:r>
            <a:r>
              <a:rPr lang="en-US" dirty="0" smtClean="0"/>
              <a:t>.</a:t>
            </a:r>
          </a:p>
        </p:txBody>
      </p:sp>
      <p:sp>
        <p:nvSpPr>
          <p:cNvPr id="9" name="Title 2"/>
          <p:cNvSpPr>
            <a:spLocks noGrp="1"/>
          </p:cNvSpPr>
          <p:nvPr>
            <p:ph type="title"/>
          </p:nvPr>
        </p:nvSpPr>
        <p:spPr>
          <a:xfrm>
            <a:off x="70266" y="72008"/>
            <a:ext cx="7670086" cy="548680"/>
          </a:xfrm>
        </p:spPr>
        <p:txBody>
          <a:bodyPr>
            <a:noAutofit/>
          </a:bodyPr>
          <a:lstStyle/>
          <a:p>
            <a:r>
              <a:rPr lang="en-US" sz="3200" dirty="0" smtClean="0"/>
              <a:t>P1.1 – Data Types</a:t>
            </a:r>
            <a:endParaRPr lang="en-GB" sz="3200" dirty="0"/>
          </a:p>
        </p:txBody>
      </p:sp>
      <p:pic>
        <p:nvPicPr>
          <p:cNvPr id="3" name="Picture 2"/>
          <p:cNvPicPr>
            <a:picLocks noChangeAspect="1"/>
          </p:cNvPicPr>
          <p:nvPr/>
        </p:nvPicPr>
        <p:blipFill rotWithShape="1">
          <a:blip r:embed="rId3"/>
          <a:srcRect l="8263" t="23387" r="36613" b="21987"/>
          <a:stretch/>
        </p:blipFill>
        <p:spPr>
          <a:xfrm>
            <a:off x="4526397" y="4192058"/>
            <a:ext cx="4446441" cy="2477304"/>
          </a:xfrm>
          <a:prstGeom prst="rect">
            <a:avLst/>
          </a:prstGeom>
        </p:spPr>
      </p:pic>
      <p:sp>
        <p:nvSpPr>
          <p:cNvPr id="4" name="Rectangle 3"/>
          <p:cNvSpPr/>
          <p:nvPr/>
        </p:nvSpPr>
        <p:spPr>
          <a:xfrm>
            <a:off x="127998" y="4162440"/>
            <a:ext cx="4398399" cy="230832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a:t>Data types come in several forms which can affect how the data is input, processed and output. From </a:t>
            </a:r>
            <a:r>
              <a:rPr lang="en-US" dirty="0" smtClean="0"/>
              <a:t>will remember how data is processed through a system, how it is collected, and output for different users and the issues surrounding the collection, storage and processing of information.</a:t>
            </a:r>
            <a:endParaRPr lang="en-GB" dirty="0"/>
          </a:p>
        </p:txBody>
      </p:sp>
    </p:spTree>
    <p:extLst>
      <p:ext uri="{BB962C8B-B14F-4D97-AF65-F5344CB8AC3E}">
        <p14:creationId xmlns:p14="http://schemas.microsoft.com/office/powerpoint/2010/main" val="2017798521"/>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519942337"/>
              </p:ext>
            </p:extLst>
          </p:nvPr>
        </p:nvGraphicFramePr>
        <p:xfrm>
          <a:off x="7326372" y="1052736"/>
          <a:ext cx="1638116" cy="557212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360040">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Big Data?</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my current digital footprint?</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Is Cloud Storage of data more secure than hard storage?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I ever need to interpret a database in my lifetime?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All these technical terms, does it have to be so complicated?</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the GUI of a database help the user that much</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a database when a spreadsheet is so good?</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80312"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61444" y="1052736"/>
            <a:ext cx="7074852" cy="5755422"/>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GB" sz="1600" b="1" dirty="0" smtClean="0">
                <a:solidFill>
                  <a:srgbClr val="C00000"/>
                </a:solidFill>
              </a:rPr>
              <a:t>Qualitative</a:t>
            </a:r>
            <a:r>
              <a:rPr lang="en-GB" sz="1600" dirty="0" smtClean="0">
                <a:solidFill>
                  <a:srgbClr val="C00000"/>
                </a:solidFill>
              </a:rPr>
              <a:t> </a:t>
            </a:r>
            <a:r>
              <a:rPr lang="en-GB" sz="1600" dirty="0" smtClean="0"/>
              <a:t>- </a:t>
            </a:r>
            <a:r>
              <a:rPr lang="en-US" sz="1600" dirty="0" smtClean="0"/>
              <a:t>Data that approximates or </a:t>
            </a:r>
            <a:r>
              <a:rPr lang="en-US" sz="1600" dirty="0" err="1" smtClean="0"/>
              <a:t>characterises</a:t>
            </a:r>
            <a:r>
              <a:rPr lang="en-US" sz="1600" dirty="0" smtClean="0"/>
              <a:t> but does not measure the attributes, characteristics, properties, etc., of the data. Qualitative data describes whereas quantitative data defines.</a:t>
            </a:r>
          </a:p>
          <a:p>
            <a:pPr marL="285750" indent="-285750">
              <a:buClr>
                <a:srgbClr val="C00000"/>
              </a:buClr>
              <a:buSzPct val="80000"/>
              <a:buFont typeface="Arial" panose="020B0604020202020204" pitchFamily="34" charset="0"/>
              <a:buChar char="►"/>
            </a:pPr>
            <a:r>
              <a:rPr lang="en-US" sz="1600" dirty="0" smtClean="0"/>
              <a:t>For example, questions such as </a:t>
            </a:r>
            <a:r>
              <a:rPr lang="en-US" sz="1600" i="1" dirty="0" smtClean="0"/>
              <a:t>“how did you do this”</a:t>
            </a:r>
            <a:r>
              <a:rPr lang="en-US" sz="1600" dirty="0" smtClean="0"/>
              <a:t> will lead to qualitative data, there is a wide variety of results that will come from this question, different ways of answering, different conclusions that can be given but it cannot always be counted. Added up, put into a chart r table if the answer is not 100% positive or negative. But it is useful in providing a reason as to why something is the way it is whereas a numerical or absolute response cannot bemused to judge why.</a:t>
            </a:r>
          </a:p>
          <a:p>
            <a:pPr marL="285750" indent="-285750">
              <a:buClr>
                <a:srgbClr val="C00000"/>
              </a:buClr>
              <a:buSzPct val="80000"/>
              <a:buFont typeface="Arial" panose="020B0604020202020204" pitchFamily="34" charset="0"/>
              <a:buChar char="►"/>
            </a:pPr>
            <a:r>
              <a:rPr lang="en-GB" sz="1600" b="1" dirty="0" smtClean="0">
                <a:solidFill>
                  <a:srgbClr val="C00000"/>
                </a:solidFill>
              </a:rPr>
              <a:t>Quantitative</a:t>
            </a:r>
            <a:r>
              <a:rPr lang="en-GB" sz="1600" dirty="0" smtClean="0">
                <a:solidFill>
                  <a:srgbClr val="C00000"/>
                </a:solidFill>
              </a:rPr>
              <a:t> </a:t>
            </a:r>
            <a:r>
              <a:rPr lang="en-GB" sz="1600" dirty="0" smtClean="0"/>
              <a:t>- </a:t>
            </a:r>
            <a:r>
              <a:rPr lang="en-US" sz="1600" dirty="0" smtClean="0"/>
              <a:t>Data that can be quantified and verified, and is amenable to statistical manipulation. Quantitative data defines whereas qualitative data describes.</a:t>
            </a:r>
          </a:p>
          <a:p>
            <a:pPr marL="285750" indent="-285750">
              <a:buClr>
                <a:srgbClr val="C00000"/>
              </a:buClr>
              <a:buSzPct val="80000"/>
              <a:buFont typeface="Arial" panose="020B0604020202020204" pitchFamily="34" charset="0"/>
              <a:buChar char="►"/>
            </a:pPr>
            <a:r>
              <a:rPr lang="en-US" sz="1600" dirty="0" smtClean="0"/>
              <a:t>This is given when there is an absolute answer that can be measured, counted, tracked and analysed for trends etc. including tick boxes, yes/no, drop down menus or range checks. It will give an assured response for a situation but not a reason why. Examples from school include attendance, grades, class sizes, ages, gender counts etc.</a:t>
            </a:r>
          </a:p>
          <a:p>
            <a:pPr>
              <a:buClr>
                <a:srgbClr val="C00000"/>
              </a:buClr>
              <a:buSzPct val="80000"/>
            </a:pPr>
            <a:r>
              <a:rPr lang="en-US" sz="1600" b="1" dirty="0" smtClean="0">
                <a:solidFill>
                  <a:srgbClr val="FF0000"/>
                </a:solidFill>
              </a:rPr>
              <a:t>P1.1 – Task 01 </a:t>
            </a:r>
            <a:r>
              <a:rPr lang="en-US" sz="1600" dirty="0" smtClean="0">
                <a:solidFill>
                  <a:srgbClr val="FF0000"/>
                </a:solidFill>
              </a:rPr>
              <a:t>– Describe in a report what Data Types are, and how Quantitative and Qualitative data differs.</a:t>
            </a:r>
          </a:p>
          <a:p>
            <a:pPr>
              <a:buClr>
                <a:srgbClr val="C00000"/>
              </a:buClr>
              <a:buSzPct val="80000"/>
            </a:pPr>
            <a:r>
              <a:rPr lang="en-US" sz="1600" b="1" dirty="0" smtClean="0">
                <a:solidFill>
                  <a:srgbClr val="FF0000"/>
                </a:solidFill>
              </a:rPr>
              <a:t>M1.1 – Task 02 </a:t>
            </a:r>
            <a:r>
              <a:rPr lang="en-US" sz="1600" dirty="0" smtClean="0">
                <a:solidFill>
                  <a:srgbClr val="FF0000"/>
                </a:solidFill>
              </a:rPr>
              <a:t>– Using the Project Scenario, describe in a report, using examples, the benefits and disadvantages of Qualitative and Quantitative data.</a:t>
            </a:r>
          </a:p>
        </p:txBody>
      </p:sp>
      <p:sp>
        <p:nvSpPr>
          <p:cNvPr id="9" name="Title 2"/>
          <p:cNvSpPr>
            <a:spLocks noGrp="1"/>
          </p:cNvSpPr>
          <p:nvPr>
            <p:ph type="title"/>
          </p:nvPr>
        </p:nvSpPr>
        <p:spPr>
          <a:xfrm>
            <a:off x="70266" y="72008"/>
            <a:ext cx="7670086" cy="548680"/>
          </a:xfrm>
        </p:spPr>
        <p:txBody>
          <a:bodyPr>
            <a:noAutofit/>
          </a:bodyPr>
          <a:lstStyle/>
          <a:p>
            <a:r>
              <a:rPr lang="en-US" sz="2800" dirty="0" smtClean="0"/>
              <a:t>P1.1 – Data Types – Qualitative and Quantitative </a:t>
            </a:r>
            <a:endParaRPr lang="en-GB" sz="2800" dirty="0"/>
          </a:p>
        </p:txBody>
      </p:sp>
    </p:spTree>
    <p:extLst>
      <p:ext uri="{BB962C8B-B14F-4D97-AF65-F5344CB8AC3E}">
        <p14:creationId xmlns:p14="http://schemas.microsoft.com/office/powerpoint/2010/main" val="318642610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7670086" cy="548680"/>
          </a:xfrm>
        </p:spPr>
        <p:txBody>
          <a:bodyPr>
            <a:noAutofit/>
          </a:bodyPr>
          <a:lstStyle/>
          <a:p>
            <a:r>
              <a:rPr lang="en-US" sz="2800" dirty="0" smtClean="0"/>
              <a:t>P1.1 – Data Types – Structured and Unstructured</a:t>
            </a:r>
            <a:endParaRPr lang="en-GB" sz="2800" dirty="0"/>
          </a:p>
        </p:txBody>
      </p:sp>
      <p:sp>
        <p:nvSpPr>
          <p:cNvPr id="6" name="Rectangle 5"/>
          <p:cNvSpPr/>
          <p:nvPr/>
        </p:nvSpPr>
        <p:spPr>
          <a:xfrm>
            <a:off x="161444" y="1052736"/>
            <a:ext cx="6714812"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GB" b="1" dirty="0" smtClean="0">
                <a:solidFill>
                  <a:srgbClr val="FF0000"/>
                </a:solidFill>
              </a:rPr>
              <a:t>Structured</a:t>
            </a:r>
            <a:r>
              <a:rPr lang="en-GB" dirty="0" smtClean="0">
                <a:solidFill>
                  <a:srgbClr val="FF0000"/>
                </a:solidFill>
              </a:rPr>
              <a:t> </a:t>
            </a:r>
            <a:r>
              <a:rPr lang="en-GB" dirty="0" smtClean="0"/>
              <a:t>- </a:t>
            </a:r>
            <a:r>
              <a:rPr lang="en-US" dirty="0"/>
              <a:t>Structured data refers to any data that </a:t>
            </a:r>
            <a:r>
              <a:rPr lang="en-US" dirty="0" smtClean="0"/>
              <a:t>is in </a:t>
            </a:r>
            <a:r>
              <a:rPr lang="en-US" dirty="0"/>
              <a:t>a fixed field within a record or file. This includes data contained in relational databases and </a:t>
            </a:r>
            <a:r>
              <a:rPr lang="en-US" dirty="0" smtClean="0"/>
              <a:t>spreadsheets.</a:t>
            </a:r>
            <a:endParaRPr lang="en-US" dirty="0"/>
          </a:p>
          <a:p>
            <a:pPr>
              <a:buClr>
                <a:srgbClr val="C00000"/>
              </a:buClr>
              <a:buSzPct val="80000"/>
            </a:pPr>
            <a:r>
              <a:rPr lang="en-US" b="1" dirty="0" smtClean="0">
                <a:solidFill>
                  <a:srgbClr val="FF0000"/>
                </a:solidFill>
              </a:rPr>
              <a:t>Characteristics </a:t>
            </a:r>
            <a:r>
              <a:rPr lang="en-US" b="1" dirty="0">
                <a:solidFill>
                  <a:srgbClr val="FF0000"/>
                </a:solidFill>
              </a:rPr>
              <a:t>of Structured Data</a:t>
            </a:r>
          </a:p>
          <a:p>
            <a:pPr marL="285750" indent="-285750">
              <a:buClr>
                <a:srgbClr val="C00000"/>
              </a:buClr>
              <a:buSzPct val="80000"/>
              <a:buFont typeface="Arial" panose="020B0604020202020204" pitchFamily="34" charset="0"/>
              <a:buChar char="►"/>
            </a:pPr>
            <a:r>
              <a:rPr lang="en-US" dirty="0"/>
              <a:t>Structured data first depends on creating a data model – a model of the types of business data that will be recorded and how they will be stored, processed and </a:t>
            </a:r>
            <a:r>
              <a:rPr lang="en-US" dirty="0" smtClean="0"/>
              <a:t>looked at. </a:t>
            </a:r>
            <a:r>
              <a:rPr lang="en-US" dirty="0"/>
              <a:t>This includes defining what fields of data will be stored and how that data will be </a:t>
            </a:r>
            <a:r>
              <a:rPr lang="en-US" dirty="0" smtClean="0"/>
              <a:t>stored in the form of </a:t>
            </a:r>
            <a:r>
              <a:rPr lang="en-US" dirty="0"/>
              <a:t>data </a:t>
            </a:r>
            <a:r>
              <a:rPr lang="en-US" dirty="0" smtClean="0"/>
              <a:t>types </a:t>
            </a:r>
            <a:r>
              <a:rPr lang="en-US" dirty="0"/>
              <a:t>(numeric, currency, alphabetic, name, date, address) and any restrictions on the data input </a:t>
            </a:r>
            <a:r>
              <a:rPr lang="en-US" dirty="0" smtClean="0"/>
              <a:t>(data validation, input masks, number </a:t>
            </a:r>
            <a:r>
              <a:rPr lang="en-US" dirty="0"/>
              <a:t>of characters; restricted to certain terms such as Mr., Ms. or Dr.; M or F).</a:t>
            </a:r>
          </a:p>
          <a:p>
            <a:pPr marL="285750" indent="-285750">
              <a:buClr>
                <a:srgbClr val="C00000"/>
              </a:buClr>
              <a:buSzPct val="80000"/>
              <a:buFont typeface="Arial" panose="020B0604020202020204" pitchFamily="34" charset="0"/>
              <a:buChar char="►"/>
            </a:pPr>
            <a:r>
              <a:rPr lang="en-US" dirty="0" smtClean="0"/>
              <a:t>Structured </a:t>
            </a:r>
            <a:r>
              <a:rPr lang="en-US" dirty="0"/>
              <a:t>data has the advantage of being easily entered, stored, </a:t>
            </a:r>
            <a:r>
              <a:rPr lang="en-US" dirty="0" smtClean="0"/>
              <a:t>interrogated </a:t>
            </a:r>
            <a:r>
              <a:rPr lang="en-US" dirty="0"/>
              <a:t>and </a:t>
            </a:r>
            <a:r>
              <a:rPr lang="en-US" dirty="0" smtClean="0"/>
              <a:t>analysed</a:t>
            </a:r>
            <a:r>
              <a:rPr lang="en-US" dirty="0"/>
              <a:t>. At one time, because of the high cost and performance limitations of storage, memory and processing, relational databases and spreadsheets using structured data were the only way to effectively manage data. Anything that couldn't fit into a tightly organized structure would have to be stored on paper in a filing cabinet</a:t>
            </a:r>
            <a:r>
              <a:rPr lang="en-US" dirty="0" smtClean="0"/>
              <a:t>.</a:t>
            </a:r>
            <a:endParaRPr lang="en-GB"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38969" r="-221" b="14269"/>
          <a:stretch/>
        </p:blipFill>
        <p:spPr>
          <a:xfrm>
            <a:off x="6876255" y="5973263"/>
            <a:ext cx="2106299" cy="624089"/>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2403" t="1521" r="16267" b="1194"/>
          <a:stretch/>
        </p:blipFill>
        <p:spPr>
          <a:xfrm>
            <a:off x="6876255" y="1052735"/>
            <a:ext cx="2106300" cy="385152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76255" y="5013176"/>
            <a:ext cx="2106301" cy="805974"/>
          </a:xfrm>
          <a:prstGeom prst="rect">
            <a:avLst/>
          </a:prstGeom>
        </p:spPr>
      </p:pic>
    </p:spTree>
    <p:extLst>
      <p:ext uri="{BB962C8B-B14F-4D97-AF65-F5344CB8AC3E}">
        <p14:creationId xmlns:p14="http://schemas.microsoft.com/office/powerpoint/2010/main" val="250706797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7670086" cy="548680"/>
          </a:xfrm>
        </p:spPr>
        <p:txBody>
          <a:bodyPr>
            <a:noAutofit/>
          </a:bodyPr>
          <a:lstStyle/>
          <a:p>
            <a:r>
              <a:rPr lang="en-US" sz="2800" dirty="0" smtClean="0"/>
              <a:t>P1.1 – Data Types – Structured and Unstructured</a:t>
            </a:r>
            <a:endParaRPr lang="en-GB" sz="2800" dirty="0"/>
          </a:p>
        </p:txBody>
      </p:sp>
      <p:sp>
        <p:nvSpPr>
          <p:cNvPr id="6" name="Rectangle 5"/>
          <p:cNvSpPr/>
          <p:nvPr/>
        </p:nvSpPr>
        <p:spPr>
          <a:xfrm>
            <a:off x="161444" y="1052736"/>
            <a:ext cx="6714812" cy="5755422"/>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GB" sz="1600" b="1" dirty="0" smtClean="0">
                <a:solidFill>
                  <a:srgbClr val="FF0000"/>
                </a:solidFill>
              </a:rPr>
              <a:t>Unstructured</a:t>
            </a:r>
            <a:r>
              <a:rPr lang="en-GB" sz="1600" dirty="0" smtClean="0">
                <a:solidFill>
                  <a:srgbClr val="FF0000"/>
                </a:solidFill>
              </a:rPr>
              <a:t> </a:t>
            </a:r>
            <a:r>
              <a:rPr lang="en-GB" sz="1600" dirty="0" smtClean="0"/>
              <a:t>- </a:t>
            </a:r>
            <a:r>
              <a:rPr lang="en-US" sz="1600" dirty="0"/>
              <a:t>Unstructured data is all those things that can't be so readily classified and fit into a neat box: photos and graphic images, videos, streaming instrument data, webpages, PDF files, PowerPoint presentations, emails, blog entries, wikis and word processing documents</a:t>
            </a:r>
            <a:r>
              <a:rPr lang="en-US" sz="1600" dirty="0" smtClean="0"/>
              <a:t>.</a:t>
            </a:r>
            <a:endParaRPr lang="en-US" sz="1600" dirty="0"/>
          </a:p>
          <a:p>
            <a:pPr marL="285750" indent="-285750">
              <a:buClr>
                <a:srgbClr val="C00000"/>
              </a:buClr>
              <a:buSzPct val="80000"/>
              <a:buFont typeface="Arial" panose="020B0604020202020204" pitchFamily="34" charset="0"/>
              <a:buChar char="►"/>
            </a:pPr>
            <a:r>
              <a:rPr lang="en-US" sz="1600" dirty="0"/>
              <a:t>Semi-structured data is a cross between the two. It is a type of structured data, but lacks the strict data model structure. With semi-structured data, tags or other types of markers are used to identify certain elements within the data, but the data doesn't have a rigid </a:t>
            </a:r>
            <a:r>
              <a:rPr lang="en-US" sz="1600" dirty="0" smtClean="0"/>
              <a:t>structure.</a:t>
            </a:r>
          </a:p>
          <a:p>
            <a:pPr marL="285750" indent="-285750">
              <a:buClr>
                <a:srgbClr val="C00000"/>
              </a:buClr>
              <a:buSzPct val="80000"/>
              <a:buFont typeface="Arial" panose="020B0604020202020204" pitchFamily="34" charset="0"/>
              <a:buChar char="►"/>
            </a:pPr>
            <a:r>
              <a:rPr lang="en-US" sz="1600" dirty="0" smtClean="0"/>
              <a:t>For </a:t>
            </a:r>
            <a:r>
              <a:rPr lang="en-US" sz="1600" dirty="0"/>
              <a:t>example, word processing software now can include metadata showing the author's name and the date created, with the bulk of the document just being unstructured text. Emails have the sender, recipient, date, time and other fixed fields added to the unstructured data of the email message content and any attachments. Photos or other graphics can be tagged with keywords such as the creator, date, location and keywords, making it possible to </a:t>
            </a:r>
            <a:r>
              <a:rPr lang="en-US" sz="1600" dirty="0" err="1" smtClean="0"/>
              <a:t>organise</a:t>
            </a:r>
            <a:r>
              <a:rPr lang="en-US" sz="1600" dirty="0" smtClean="0"/>
              <a:t> </a:t>
            </a:r>
            <a:r>
              <a:rPr lang="en-US" sz="1600" dirty="0"/>
              <a:t>and locate graphics</a:t>
            </a:r>
            <a:r>
              <a:rPr lang="en-US" sz="1600" dirty="0" smtClean="0"/>
              <a:t>.</a:t>
            </a:r>
          </a:p>
          <a:p>
            <a:pPr>
              <a:buClr>
                <a:srgbClr val="C00000"/>
              </a:buClr>
              <a:buSzPct val="80000"/>
            </a:pPr>
            <a:r>
              <a:rPr lang="en-US" sz="1600" b="1" dirty="0">
                <a:solidFill>
                  <a:srgbClr val="FF0000"/>
                </a:solidFill>
              </a:rPr>
              <a:t>P1.1 – Task </a:t>
            </a:r>
            <a:r>
              <a:rPr lang="en-US" sz="1600" b="1" dirty="0" smtClean="0">
                <a:solidFill>
                  <a:srgbClr val="FF0000"/>
                </a:solidFill>
              </a:rPr>
              <a:t>03 </a:t>
            </a:r>
            <a:r>
              <a:rPr lang="en-US" sz="1600" dirty="0">
                <a:solidFill>
                  <a:srgbClr val="FF0000"/>
                </a:solidFill>
              </a:rPr>
              <a:t>– Describe </a:t>
            </a:r>
            <a:r>
              <a:rPr lang="en-US" sz="1600" dirty="0" smtClean="0">
                <a:solidFill>
                  <a:srgbClr val="FF0000"/>
                </a:solidFill>
              </a:rPr>
              <a:t>in a report using examples what structured and unstructured data is.</a:t>
            </a:r>
            <a:endParaRPr lang="en-US" sz="1600" dirty="0">
              <a:solidFill>
                <a:srgbClr val="FF0000"/>
              </a:solidFill>
            </a:endParaRPr>
          </a:p>
          <a:p>
            <a:pPr>
              <a:buClr>
                <a:srgbClr val="C00000"/>
              </a:buClr>
              <a:buSzPct val="80000"/>
            </a:pPr>
            <a:r>
              <a:rPr lang="en-US" sz="1600" b="1" dirty="0" smtClean="0">
                <a:solidFill>
                  <a:srgbClr val="FF0000"/>
                </a:solidFill>
              </a:rPr>
              <a:t>M1.2 </a:t>
            </a:r>
            <a:r>
              <a:rPr lang="en-US" sz="1600" b="1" dirty="0">
                <a:solidFill>
                  <a:srgbClr val="FF0000"/>
                </a:solidFill>
              </a:rPr>
              <a:t>– Task </a:t>
            </a:r>
            <a:r>
              <a:rPr lang="en-US" sz="1600" b="1" dirty="0" smtClean="0">
                <a:solidFill>
                  <a:srgbClr val="FF0000"/>
                </a:solidFill>
              </a:rPr>
              <a:t>04 </a:t>
            </a:r>
            <a:r>
              <a:rPr lang="en-US" sz="1600" dirty="0">
                <a:solidFill>
                  <a:srgbClr val="FF0000"/>
                </a:solidFill>
              </a:rPr>
              <a:t>– Using the Project Scenario, describe </a:t>
            </a:r>
            <a:r>
              <a:rPr lang="en-US" sz="1600" dirty="0" smtClean="0">
                <a:solidFill>
                  <a:srgbClr val="FF0000"/>
                </a:solidFill>
              </a:rPr>
              <a:t>in a report using </a:t>
            </a:r>
            <a:r>
              <a:rPr lang="en-US" sz="1600" dirty="0">
                <a:solidFill>
                  <a:srgbClr val="FF0000"/>
                </a:solidFill>
              </a:rPr>
              <a:t>examples the benefits and disadvantages of Qualitative and Quantitative data</a:t>
            </a:r>
            <a:r>
              <a:rPr lang="en-US" sz="1600" dirty="0" smtClean="0">
                <a:solidFill>
                  <a:srgbClr val="FF0000"/>
                </a:solidFill>
              </a:rPr>
              <a:t>.</a:t>
            </a:r>
            <a:endParaRPr lang="en-US" sz="1600" dirty="0">
              <a:solidFill>
                <a:srgbClr val="FF0000"/>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38969" r="-221" b="14269"/>
          <a:stretch/>
        </p:blipFill>
        <p:spPr>
          <a:xfrm>
            <a:off x="6876255" y="5973263"/>
            <a:ext cx="2106299" cy="62408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6255" y="5013176"/>
            <a:ext cx="2106301" cy="805974"/>
          </a:xfrm>
          <a:prstGeom prst="rect">
            <a:avLst/>
          </a:prstGeom>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3666" r="39443"/>
          <a:stretch/>
        </p:blipFill>
        <p:spPr>
          <a:xfrm>
            <a:off x="7020273" y="1034660"/>
            <a:ext cx="1962282" cy="1712896"/>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60052" t="2289" r="6874" b="-2289"/>
          <a:stretch/>
        </p:blipFill>
        <p:spPr>
          <a:xfrm>
            <a:off x="7380312" y="2780928"/>
            <a:ext cx="1425725" cy="2140735"/>
          </a:xfrm>
          <a:prstGeom prst="rect">
            <a:avLst/>
          </a:prstGeom>
        </p:spPr>
      </p:pic>
    </p:spTree>
    <p:extLst>
      <p:ext uri="{BB962C8B-B14F-4D97-AF65-F5344CB8AC3E}">
        <p14:creationId xmlns:p14="http://schemas.microsoft.com/office/powerpoint/2010/main" val="104514897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Enderoth</Template>
  <TotalTime>40677</TotalTime>
  <Words>4899</Words>
  <Application>Microsoft Office PowerPoint</Application>
  <PresentationFormat>On-screen Show (4:3)</PresentationFormat>
  <Paragraphs>188</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Assignment Scenario</vt:lpstr>
      <vt:lpstr>Assessment Criteria</vt:lpstr>
      <vt:lpstr>Assessment Criteria</vt:lpstr>
      <vt:lpstr>Unit 07 – Project Scenario</vt:lpstr>
      <vt:lpstr>P1.1 – Data Types</vt:lpstr>
      <vt:lpstr>P1.1 – Data Types – Qualitative and Quantitative </vt:lpstr>
      <vt:lpstr>P1.1 – Data Types – Structured and Unstructured</vt:lpstr>
      <vt:lpstr>P1.1 – Data Types – Structured and Unstructured</vt:lpstr>
      <vt:lpstr>P2.1 – Stages of Data Analysis</vt:lpstr>
      <vt:lpstr>P2.1 – Stages of Data Analysis</vt:lpstr>
      <vt:lpstr>P2.1 – Stages of Data Analysis</vt:lpstr>
      <vt:lpstr>P2.1 – Stages of Data Analysis</vt:lpstr>
      <vt:lpstr>P2.1 – Stages of Data Analysis</vt:lpstr>
      <vt:lpstr>P2.1 – Stages of Data Analysis</vt:lpstr>
      <vt:lpstr>P2.1 – Stages of Data Analysis</vt:lpstr>
      <vt:lpstr>P2.1 – Stages of Data Analysis</vt:lpstr>
      <vt:lpstr>P2.2 - Importance of accurately defining information requirements</vt:lpstr>
      <vt:lpstr>P2.2 - Importance of accurately defining information requirements</vt:lpstr>
      <vt:lpstr>LO1 - Assessment</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1431</cp:revision>
  <cp:lastPrinted>2014-01-22T18:25:48Z</cp:lastPrinted>
  <dcterms:created xsi:type="dcterms:W3CDTF">2008-03-12T11:01:44Z</dcterms:created>
  <dcterms:modified xsi:type="dcterms:W3CDTF">2018-01-12T15:47:53Z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